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89" r:id="rId3"/>
    <p:sldId id="266" r:id="rId4"/>
    <p:sldId id="265" r:id="rId5"/>
    <p:sldId id="264" r:id="rId6"/>
    <p:sldId id="262" r:id="rId7"/>
    <p:sldId id="261" r:id="rId8"/>
    <p:sldId id="260" r:id="rId9"/>
    <p:sldId id="259" r:id="rId10"/>
    <p:sldId id="258" r:id="rId11"/>
    <p:sldId id="268" r:id="rId12"/>
    <p:sldId id="269" r:id="rId13"/>
    <p:sldId id="286" r:id="rId14"/>
    <p:sldId id="267" r:id="rId15"/>
    <p:sldId id="270" r:id="rId16"/>
    <p:sldId id="271" r:id="rId17"/>
    <p:sldId id="272" r:id="rId18"/>
    <p:sldId id="273" r:id="rId19"/>
    <p:sldId id="287" r:id="rId20"/>
    <p:sldId id="274" r:id="rId21"/>
    <p:sldId id="275" r:id="rId22"/>
    <p:sldId id="276" r:id="rId23"/>
    <p:sldId id="285" r:id="rId24"/>
    <p:sldId id="277" r:id="rId25"/>
    <p:sldId id="279" r:id="rId26"/>
    <p:sldId id="280" r:id="rId27"/>
    <p:sldId id="281" r:id="rId28"/>
    <p:sldId id="278" r:id="rId29"/>
    <p:sldId id="282" r:id="rId30"/>
    <p:sldId id="283" r:id="rId31"/>
    <p:sldId id="28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70" d="100"/>
          <a:sy n="70" d="100"/>
        </p:scale>
        <p:origin x="738" y="7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7582D3-FC4F-448B-94CC-E22FA83EF308}" type="doc">
      <dgm:prSet loTypeId="urn:microsoft.com/office/officeart/2005/8/layout/hProcess11" loCatId="process" qsTypeId="urn:microsoft.com/office/officeart/2005/8/quickstyle/simple1" qsCatId="simple" csTypeId="urn:microsoft.com/office/officeart/2005/8/colors/accent1_2" csCatId="accent1" phldr="1"/>
      <dgm:spPr/>
    </dgm:pt>
    <dgm:pt modelId="{5FC6FC8A-5205-4F18-B30D-3A1E1C189AA7}">
      <dgm:prSet phldrT="[Text]"/>
      <dgm:spPr/>
      <dgm:t>
        <a:bodyPr/>
        <a:lstStyle/>
        <a:p>
          <a:r>
            <a:rPr lang="en-IN" dirty="0" smtClean="0"/>
            <a:t>internet of computers</a:t>
          </a:r>
        </a:p>
        <a:p>
          <a:r>
            <a:rPr lang="en-IN" dirty="0" smtClean="0"/>
            <a:t>1969</a:t>
          </a:r>
          <a:endParaRPr lang="en-IN" dirty="0"/>
        </a:p>
      </dgm:t>
    </dgm:pt>
    <dgm:pt modelId="{66C31CDF-3C69-483D-99AE-1C62DE45B5FF}" type="parTrans" cxnId="{86AA33E6-0469-44B0-873F-FF6852DC65C5}">
      <dgm:prSet/>
      <dgm:spPr/>
      <dgm:t>
        <a:bodyPr/>
        <a:lstStyle/>
        <a:p>
          <a:endParaRPr lang="en-IN"/>
        </a:p>
      </dgm:t>
    </dgm:pt>
    <dgm:pt modelId="{D04E35A1-CD11-4FB8-B015-2377F17AEEC0}" type="sibTrans" cxnId="{86AA33E6-0469-44B0-873F-FF6852DC65C5}">
      <dgm:prSet/>
      <dgm:spPr/>
      <dgm:t>
        <a:bodyPr/>
        <a:lstStyle/>
        <a:p>
          <a:endParaRPr lang="en-IN"/>
        </a:p>
      </dgm:t>
    </dgm:pt>
    <dgm:pt modelId="{8A39F8C9-4595-4569-8AE0-1E0DC98140F2}">
      <dgm:prSet phldrT="[Text]"/>
      <dgm:spPr/>
      <dgm:t>
        <a:bodyPr/>
        <a:lstStyle/>
        <a:p>
          <a:r>
            <a:rPr lang="en-IN" dirty="0" smtClean="0"/>
            <a:t>Internet of peoples</a:t>
          </a:r>
        </a:p>
        <a:p>
          <a:endParaRPr lang="en-IN" dirty="0" smtClean="0"/>
        </a:p>
        <a:p>
          <a:r>
            <a:rPr lang="en-IN" dirty="0" smtClean="0"/>
            <a:t>1979</a:t>
          </a:r>
          <a:endParaRPr lang="en-IN" dirty="0"/>
        </a:p>
      </dgm:t>
    </dgm:pt>
    <dgm:pt modelId="{B2558D79-B695-4262-91BB-DD1CE6B6C72B}" type="parTrans" cxnId="{7146AFBB-A8E8-4A50-8A5A-1F7A08D637FD}">
      <dgm:prSet/>
      <dgm:spPr/>
      <dgm:t>
        <a:bodyPr/>
        <a:lstStyle/>
        <a:p>
          <a:endParaRPr lang="en-IN"/>
        </a:p>
      </dgm:t>
    </dgm:pt>
    <dgm:pt modelId="{AB60CED0-4790-4473-B144-5F603EC32531}" type="sibTrans" cxnId="{7146AFBB-A8E8-4A50-8A5A-1F7A08D637FD}">
      <dgm:prSet/>
      <dgm:spPr/>
      <dgm:t>
        <a:bodyPr/>
        <a:lstStyle/>
        <a:p>
          <a:endParaRPr lang="en-IN"/>
        </a:p>
      </dgm:t>
    </dgm:pt>
    <dgm:pt modelId="{F1608960-AA64-4483-A281-11402C0D93A7}">
      <dgm:prSet phldrT="[Text]"/>
      <dgm:spPr/>
      <dgm:t>
        <a:bodyPr/>
        <a:lstStyle/>
        <a:p>
          <a:r>
            <a:rPr lang="en-IN" dirty="0" smtClean="0"/>
            <a:t>Internet of things</a:t>
          </a:r>
        </a:p>
        <a:p>
          <a:endParaRPr lang="en-IN" dirty="0" smtClean="0"/>
        </a:p>
        <a:p>
          <a:r>
            <a:rPr lang="en-IN" dirty="0" smtClean="0"/>
            <a:t>1999</a:t>
          </a:r>
        </a:p>
        <a:p>
          <a:endParaRPr lang="en-IN" dirty="0" smtClean="0"/>
        </a:p>
        <a:p>
          <a:endParaRPr lang="en-IN" dirty="0"/>
        </a:p>
      </dgm:t>
    </dgm:pt>
    <dgm:pt modelId="{2718FB7F-61C5-46D3-BD0F-0D5F9CB708A4}" type="parTrans" cxnId="{8971FA52-BA6E-43D0-B725-1C10F9CF46C7}">
      <dgm:prSet/>
      <dgm:spPr/>
      <dgm:t>
        <a:bodyPr/>
        <a:lstStyle/>
        <a:p>
          <a:endParaRPr lang="en-IN"/>
        </a:p>
      </dgm:t>
    </dgm:pt>
    <dgm:pt modelId="{CBBB1B6A-0025-43AB-AE53-0AFE5B9E7E19}" type="sibTrans" cxnId="{8971FA52-BA6E-43D0-B725-1C10F9CF46C7}">
      <dgm:prSet/>
      <dgm:spPr/>
      <dgm:t>
        <a:bodyPr/>
        <a:lstStyle/>
        <a:p>
          <a:endParaRPr lang="en-IN"/>
        </a:p>
      </dgm:t>
    </dgm:pt>
    <dgm:pt modelId="{FD98B6AD-7504-43F2-B879-43CB99E7A0C6}" type="pres">
      <dgm:prSet presAssocID="{347582D3-FC4F-448B-94CC-E22FA83EF308}" presName="Name0" presStyleCnt="0">
        <dgm:presLayoutVars>
          <dgm:dir/>
          <dgm:resizeHandles val="exact"/>
        </dgm:presLayoutVars>
      </dgm:prSet>
      <dgm:spPr/>
    </dgm:pt>
    <dgm:pt modelId="{B940E075-5B50-407C-BE64-EA3447F24B3E}" type="pres">
      <dgm:prSet presAssocID="{347582D3-FC4F-448B-94CC-E22FA83EF308}" presName="arrow" presStyleLbl="bgShp" presStyleIdx="0" presStyleCnt="1" custLinFactNeighborX="-73457" custLinFactNeighborY="2682"/>
      <dgm:spPr/>
    </dgm:pt>
    <dgm:pt modelId="{430FD7DE-284D-404D-838F-943CBD38453E}" type="pres">
      <dgm:prSet presAssocID="{347582D3-FC4F-448B-94CC-E22FA83EF308}" presName="points" presStyleCnt="0"/>
      <dgm:spPr/>
    </dgm:pt>
    <dgm:pt modelId="{DC18E9C6-66E1-47DB-8DAC-04AFFDF48F2D}" type="pres">
      <dgm:prSet presAssocID="{5FC6FC8A-5205-4F18-B30D-3A1E1C189AA7}" presName="compositeA" presStyleCnt="0"/>
      <dgm:spPr/>
    </dgm:pt>
    <dgm:pt modelId="{90E9F52E-232C-42EC-BFA6-C23027CD9DB8}" type="pres">
      <dgm:prSet presAssocID="{5FC6FC8A-5205-4F18-B30D-3A1E1C189AA7}" presName="textA" presStyleLbl="revTx" presStyleIdx="0" presStyleCnt="3" custLinFactY="16530" custLinFactNeighborX="1789" custLinFactNeighborY="100000">
        <dgm:presLayoutVars>
          <dgm:bulletEnabled val="1"/>
        </dgm:presLayoutVars>
      </dgm:prSet>
      <dgm:spPr/>
      <dgm:t>
        <a:bodyPr/>
        <a:lstStyle/>
        <a:p>
          <a:endParaRPr lang="en-IN"/>
        </a:p>
      </dgm:t>
    </dgm:pt>
    <dgm:pt modelId="{2C322C25-82FB-42EC-946E-CCD172F3BA4A}" type="pres">
      <dgm:prSet presAssocID="{5FC6FC8A-5205-4F18-B30D-3A1E1C189AA7}" presName="circleA" presStyleLbl="node1" presStyleIdx="0" presStyleCnt="3"/>
      <dgm:spPr/>
    </dgm:pt>
    <dgm:pt modelId="{4457BC6A-D348-4788-BFA6-B921191A42C4}" type="pres">
      <dgm:prSet presAssocID="{5FC6FC8A-5205-4F18-B30D-3A1E1C189AA7}" presName="spaceA" presStyleCnt="0"/>
      <dgm:spPr/>
    </dgm:pt>
    <dgm:pt modelId="{C4D5B234-FA4B-4D4B-8D78-3B648355ABB0}" type="pres">
      <dgm:prSet presAssocID="{D04E35A1-CD11-4FB8-B015-2377F17AEEC0}" presName="space" presStyleCnt="0"/>
      <dgm:spPr/>
    </dgm:pt>
    <dgm:pt modelId="{F10434E9-F9FE-44C3-8E6F-058D26FE22E1}" type="pres">
      <dgm:prSet presAssocID="{8A39F8C9-4595-4569-8AE0-1E0DC98140F2}" presName="compositeB" presStyleCnt="0"/>
      <dgm:spPr/>
    </dgm:pt>
    <dgm:pt modelId="{7EE32817-082C-441A-A011-8D779F6A294E}" type="pres">
      <dgm:prSet presAssocID="{8A39F8C9-4595-4569-8AE0-1E0DC98140F2}" presName="textB" presStyleLbl="revTx" presStyleIdx="1" presStyleCnt="3">
        <dgm:presLayoutVars>
          <dgm:bulletEnabled val="1"/>
        </dgm:presLayoutVars>
      </dgm:prSet>
      <dgm:spPr/>
      <dgm:t>
        <a:bodyPr/>
        <a:lstStyle/>
        <a:p>
          <a:endParaRPr lang="en-IN"/>
        </a:p>
      </dgm:t>
    </dgm:pt>
    <dgm:pt modelId="{D2975576-B08B-4EB1-92AD-976EE707F7A0}" type="pres">
      <dgm:prSet presAssocID="{8A39F8C9-4595-4569-8AE0-1E0DC98140F2}" presName="circleB" presStyleLbl="node1" presStyleIdx="1" presStyleCnt="3"/>
      <dgm:spPr/>
    </dgm:pt>
    <dgm:pt modelId="{85042131-2E6C-43A4-8801-4F34908372D0}" type="pres">
      <dgm:prSet presAssocID="{8A39F8C9-4595-4569-8AE0-1E0DC98140F2}" presName="spaceB" presStyleCnt="0"/>
      <dgm:spPr/>
    </dgm:pt>
    <dgm:pt modelId="{C8E6F308-1615-4719-AFA9-9923537CD8FF}" type="pres">
      <dgm:prSet presAssocID="{AB60CED0-4790-4473-B144-5F603EC32531}" presName="space" presStyleCnt="0"/>
      <dgm:spPr/>
    </dgm:pt>
    <dgm:pt modelId="{81B6CC77-42C9-407A-A0C3-A069560964A6}" type="pres">
      <dgm:prSet presAssocID="{F1608960-AA64-4483-A281-11402C0D93A7}" presName="compositeA" presStyleCnt="0"/>
      <dgm:spPr/>
    </dgm:pt>
    <dgm:pt modelId="{673D651D-86B5-4EF6-968B-4BB2255DD2DA}" type="pres">
      <dgm:prSet presAssocID="{F1608960-AA64-4483-A281-11402C0D93A7}" presName="textA" presStyleLbl="revTx" presStyleIdx="2" presStyleCnt="3" custLinFactY="50000" custLinFactNeighborX="-1097" custLinFactNeighborY="100000">
        <dgm:presLayoutVars>
          <dgm:bulletEnabled val="1"/>
        </dgm:presLayoutVars>
      </dgm:prSet>
      <dgm:spPr/>
      <dgm:t>
        <a:bodyPr/>
        <a:lstStyle/>
        <a:p>
          <a:endParaRPr lang="en-IN"/>
        </a:p>
      </dgm:t>
    </dgm:pt>
    <dgm:pt modelId="{9D3B5FA4-B60F-49C7-8216-97952E09C75B}" type="pres">
      <dgm:prSet presAssocID="{F1608960-AA64-4483-A281-11402C0D93A7}" presName="circleA" presStyleLbl="node1" presStyleIdx="2" presStyleCnt="3"/>
      <dgm:spPr/>
    </dgm:pt>
    <dgm:pt modelId="{4EC285F9-35FE-4F09-9036-5ED28D63BEB7}" type="pres">
      <dgm:prSet presAssocID="{F1608960-AA64-4483-A281-11402C0D93A7}" presName="spaceA" presStyleCnt="0"/>
      <dgm:spPr/>
    </dgm:pt>
  </dgm:ptLst>
  <dgm:cxnLst>
    <dgm:cxn modelId="{86AA33E6-0469-44B0-873F-FF6852DC65C5}" srcId="{347582D3-FC4F-448B-94CC-E22FA83EF308}" destId="{5FC6FC8A-5205-4F18-B30D-3A1E1C189AA7}" srcOrd="0" destOrd="0" parTransId="{66C31CDF-3C69-483D-99AE-1C62DE45B5FF}" sibTransId="{D04E35A1-CD11-4FB8-B015-2377F17AEEC0}"/>
    <dgm:cxn modelId="{DE7EF5E0-135B-4CF1-91BE-7B22DABF0A38}" type="presOf" srcId="{5FC6FC8A-5205-4F18-B30D-3A1E1C189AA7}" destId="{90E9F52E-232C-42EC-BFA6-C23027CD9DB8}" srcOrd="0" destOrd="0" presId="urn:microsoft.com/office/officeart/2005/8/layout/hProcess11"/>
    <dgm:cxn modelId="{8767B6AF-5DEB-418B-986E-FD6B227AC0C1}" type="presOf" srcId="{8A39F8C9-4595-4569-8AE0-1E0DC98140F2}" destId="{7EE32817-082C-441A-A011-8D779F6A294E}" srcOrd="0" destOrd="0" presId="urn:microsoft.com/office/officeart/2005/8/layout/hProcess11"/>
    <dgm:cxn modelId="{7146AFBB-A8E8-4A50-8A5A-1F7A08D637FD}" srcId="{347582D3-FC4F-448B-94CC-E22FA83EF308}" destId="{8A39F8C9-4595-4569-8AE0-1E0DC98140F2}" srcOrd="1" destOrd="0" parTransId="{B2558D79-B695-4262-91BB-DD1CE6B6C72B}" sibTransId="{AB60CED0-4790-4473-B144-5F603EC32531}"/>
    <dgm:cxn modelId="{434B3ED8-B31C-4C69-85B4-F2F13A77EA7F}" type="presOf" srcId="{F1608960-AA64-4483-A281-11402C0D93A7}" destId="{673D651D-86B5-4EF6-968B-4BB2255DD2DA}" srcOrd="0" destOrd="0" presId="urn:microsoft.com/office/officeart/2005/8/layout/hProcess11"/>
    <dgm:cxn modelId="{8971FA52-BA6E-43D0-B725-1C10F9CF46C7}" srcId="{347582D3-FC4F-448B-94CC-E22FA83EF308}" destId="{F1608960-AA64-4483-A281-11402C0D93A7}" srcOrd="2" destOrd="0" parTransId="{2718FB7F-61C5-46D3-BD0F-0D5F9CB708A4}" sibTransId="{CBBB1B6A-0025-43AB-AE53-0AFE5B9E7E19}"/>
    <dgm:cxn modelId="{D54C8D14-3D11-4AF4-AC43-E690A4F3D7BE}" type="presOf" srcId="{347582D3-FC4F-448B-94CC-E22FA83EF308}" destId="{FD98B6AD-7504-43F2-B879-43CB99E7A0C6}" srcOrd="0" destOrd="0" presId="urn:microsoft.com/office/officeart/2005/8/layout/hProcess11"/>
    <dgm:cxn modelId="{09501E14-E1FB-4C9B-8436-DAF94F8D6143}" type="presParOf" srcId="{FD98B6AD-7504-43F2-B879-43CB99E7A0C6}" destId="{B940E075-5B50-407C-BE64-EA3447F24B3E}" srcOrd="0" destOrd="0" presId="urn:microsoft.com/office/officeart/2005/8/layout/hProcess11"/>
    <dgm:cxn modelId="{765DA24C-C362-4077-90C9-D3845CC0CA0F}" type="presParOf" srcId="{FD98B6AD-7504-43F2-B879-43CB99E7A0C6}" destId="{430FD7DE-284D-404D-838F-943CBD38453E}" srcOrd="1" destOrd="0" presId="urn:microsoft.com/office/officeart/2005/8/layout/hProcess11"/>
    <dgm:cxn modelId="{679C4C62-F90C-4F48-B103-0D35F966435D}" type="presParOf" srcId="{430FD7DE-284D-404D-838F-943CBD38453E}" destId="{DC18E9C6-66E1-47DB-8DAC-04AFFDF48F2D}" srcOrd="0" destOrd="0" presId="urn:microsoft.com/office/officeart/2005/8/layout/hProcess11"/>
    <dgm:cxn modelId="{1CEB2E11-DDFF-42CB-B533-B4C6272533CC}" type="presParOf" srcId="{DC18E9C6-66E1-47DB-8DAC-04AFFDF48F2D}" destId="{90E9F52E-232C-42EC-BFA6-C23027CD9DB8}" srcOrd="0" destOrd="0" presId="urn:microsoft.com/office/officeart/2005/8/layout/hProcess11"/>
    <dgm:cxn modelId="{949303D7-3615-46A6-9423-D884102CA0E5}" type="presParOf" srcId="{DC18E9C6-66E1-47DB-8DAC-04AFFDF48F2D}" destId="{2C322C25-82FB-42EC-946E-CCD172F3BA4A}" srcOrd="1" destOrd="0" presId="urn:microsoft.com/office/officeart/2005/8/layout/hProcess11"/>
    <dgm:cxn modelId="{539E6DCD-74C1-4180-B902-DBB9D82B014E}" type="presParOf" srcId="{DC18E9C6-66E1-47DB-8DAC-04AFFDF48F2D}" destId="{4457BC6A-D348-4788-BFA6-B921191A42C4}" srcOrd="2" destOrd="0" presId="urn:microsoft.com/office/officeart/2005/8/layout/hProcess11"/>
    <dgm:cxn modelId="{2DFED584-601F-4B3E-A340-5FCD886E2748}" type="presParOf" srcId="{430FD7DE-284D-404D-838F-943CBD38453E}" destId="{C4D5B234-FA4B-4D4B-8D78-3B648355ABB0}" srcOrd="1" destOrd="0" presId="urn:microsoft.com/office/officeart/2005/8/layout/hProcess11"/>
    <dgm:cxn modelId="{E0F02EA3-748C-43CD-986B-3E87A5F3DE8C}" type="presParOf" srcId="{430FD7DE-284D-404D-838F-943CBD38453E}" destId="{F10434E9-F9FE-44C3-8E6F-058D26FE22E1}" srcOrd="2" destOrd="0" presId="urn:microsoft.com/office/officeart/2005/8/layout/hProcess11"/>
    <dgm:cxn modelId="{E3BD4091-9EFF-4495-9D19-024D60B6EA41}" type="presParOf" srcId="{F10434E9-F9FE-44C3-8E6F-058D26FE22E1}" destId="{7EE32817-082C-441A-A011-8D779F6A294E}" srcOrd="0" destOrd="0" presId="urn:microsoft.com/office/officeart/2005/8/layout/hProcess11"/>
    <dgm:cxn modelId="{1BA18ED4-6E86-470C-96C9-AB2559427E8B}" type="presParOf" srcId="{F10434E9-F9FE-44C3-8E6F-058D26FE22E1}" destId="{D2975576-B08B-4EB1-92AD-976EE707F7A0}" srcOrd="1" destOrd="0" presId="urn:microsoft.com/office/officeart/2005/8/layout/hProcess11"/>
    <dgm:cxn modelId="{85DED918-50B3-4E88-8987-9C392783C4B6}" type="presParOf" srcId="{F10434E9-F9FE-44C3-8E6F-058D26FE22E1}" destId="{85042131-2E6C-43A4-8801-4F34908372D0}" srcOrd="2" destOrd="0" presId="urn:microsoft.com/office/officeart/2005/8/layout/hProcess11"/>
    <dgm:cxn modelId="{9859443E-926C-49FB-933D-1EE584C83B83}" type="presParOf" srcId="{430FD7DE-284D-404D-838F-943CBD38453E}" destId="{C8E6F308-1615-4719-AFA9-9923537CD8FF}" srcOrd="3" destOrd="0" presId="urn:microsoft.com/office/officeart/2005/8/layout/hProcess11"/>
    <dgm:cxn modelId="{48FB6103-0C4A-41AD-88F7-47477A2F5CFA}" type="presParOf" srcId="{430FD7DE-284D-404D-838F-943CBD38453E}" destId="{81B6CC77-42C9-407A-A0C3-A069560964A6}" srcOrd="4" destOrd="0" presId="urn:microsoft.com/office/officeart/2005/8/layout/hProcess11"/>
    <dgm:cxn modelId="{CE2A104E-42A9-47D9-8C09-5478CC8CF23C}" type="presParOf" srcId="{81B6CC77-42C9-407A-A0C3-A069560964A6}" destId="{673D651D-86B5-4EF6-968B-4BB2255DD2DA}" srcOrd="0" destOrd="0" presId="urn:microsoft.com/office/officeart/2005/8/layout/hProcess11"/>
    <dgm:cxn modelId="{24CF9925-0FB2-432F-88D2-2D844FC93625}" type="presParOf" srcId="{81B6CC77-42C9-407A-A0C3-A069560964A6}" destId="{9D3B5FA4-B60F-49C7-8216-97952E09C75B}" srcOrd="1" destOrd="0" presId="urn:microsoft.com/office/officeart/2005/8/layout/hProcess11"/>
    <dgm:cxn modelId="{EB9AAC63-0E2F-4F52-BCC0-717066CD926B}" type="presParOf" srcId="{81B6CC77-42C9-407A-A0C3-A069560964A6}" destId="{4EC285F9-35FE-4F09-9036-5ED28D63BEB7}" srcOrd="2" destOrd="0" presId="urn:microsoft.com/office/officeart/2005/8/layout/hProcess1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6821F3-8695-43E7-9950-8E57D6BCCFAD}" type="datetimeFigureOut">
              <a:rPr lang="en-IN" smtClean="0"/>
              <a:t>06-12-2014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3F34C0-06DF-4867-8AD5-BCE90A5DB9D0}" type="slidenum">
              <a:rPr lang="en-IN" smtClean="0"/>
              <a:t>‹#›</a:t>
            </a:fld>
            <a:endParaRPr lang="en-IN"/>
          </a:p>
        </p:txBody>
      </p:sp>
    </p:spTree>
    <p:extLst>
      <p:ext uri="{BB962C8B-B14F-4D97-AF65-F5344CB8AC3E}">
        <p14:creationId xmlns:p14="http://schemas.microsoft.com/office/powerpoint/2010/main" val="2893716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smtClean="0">
                <a:solidFill>
                  <a:schemeClr val="tx1"/>
                </a:solidFill>
                <a:effectLst/>
                <a:latin typeface="+mn-lt"/>
                <a:ea typeface="+mn-ea"/>
                <a:cs typeface="+mn-cs"/>
              </a:rPr>
              <a:t>Micro-electromechanical systems (MEMS) is a technology that combines computers with tiny mechanical devices such as sensors, valves, gears, mirrors, and actuators embedded in semiconductor chips</a:t>
            </a:r>
            <a:endParaRPr lang="en-IN" dirty="0"/>
          </a:p>
        </p:txBody>
      </p:sp>
      <p:sp>
        <p:nvSpPr>
          <p:cNvPr id="4" name="Slide Number Placeholder 3"/>
          <p:cNvSpPr>
            <a:spLocks noGrp="1"/>
          </p:cNvSpPr>
          <p:nvPr>
            <p:ph type="sldNum" sz="quarter" idx="10"/>
          </p:nvPr>
        </p:nvSpPr>
        <p:spPr/>
        <p:txBody>
          <a:bodyPr/>
          <a:lstStyle/>
          <a:p>
            <a:fld id="{D93F34C0-06DF-4867-8AD5-BCE90A5DB9D0}" type="slidenum">
              <a:rPr lang="en-IN" smtClean="0"/>
              <a:t>3</a:t>
            </a:fld>
            <a:endParaRPr lang="en-IN"/>
          </a:p>
        </p:txBody>
      </p:sp>
    </p:spTree>
    <p:extLst>
      <p:ext uri="{BB962C8B-B14F-4D97-AF65-F5344CB8AC3E}">
        <p14:creationId xmlns:p14="http://schemas.microsoft.com/office/powerpoint/2010/main" val="773967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smtClean="0">
                <a:solidFill>
                  <a:schemeClr val="tx1"/>
                </a:solidFill>
                <a:effectLst/>
                <a:latin typeface="+mn-lt"/>
                <a:ea typeface="+mn-ea"/>
                <a:cs typeface="+mn-cs"/>
              </a:rPr>
              <a:t>1999 - A big year for the IoT and MIT </a:t>
            </a:r>
            <a:r>
              <a:rPr lang="en-IN" sz="1200" b="1" i="0" kern="1200" dirty="0" err="1" smtClean="0">
                <a:solidFill>
                  <a:schemeClr val="tx1"/>
                </a:solidFill>
                <a:effectLst/>
                <a:latin typeface="+mn-lt"/>
                <a:ea typeface="+mn-ea"/>
                <a:cs typeface="+mn-cs"/>
              </a:rPr>
              <a:t>kevin</a:t>
            </a:r>
            <a:r>
              <a:rPr lang="en-IN" sz="1200" b="1" i="0" kern="1200" dirty="0" smtClean="0">
                <a:solidFill>
                  <a:schemeClr val="tx1"/>
                </a:solidFill>
                <a:effectLst/>
                <a:latin typeface="+mn-lt"/>
                <a:ea typeface="+mn-ea"/>
                <a:cs typeface="+mn-cs"/>
              </a:rPr>
              <a:t> </a:t>
            </a:r>
            <a:r>
              <a:rPr lang="en-IN" sz="1200" b="1" i="0" kern="1200" dirty="0" err="1" smtClean="0">
                <a:solidFill>
                  <a:schemeClr val="tx1"/>
                </a:solidFill>
                <a:effectLst/>
                <a:latin typeface="+mn-lt"/>
                <a:ea typeface="+mn-ea"/>
                <a:cs typeface="+mn-cs"/>
              </a:rPr>
              <a:t>ashton</a:t>
            </a:r>
            <a:r>
              <a:rPr lang="en-IN" sz="1200" b="1" i="0" kern="1200" baseline="0" dirty="0" smtClean="0">
                <a:solidFill>
                  <a:schemeClr val="tx1"/>
                </a:solidFill>
                <a:effectLst/>
                <a:latin typeface="+mn-lt"/>
                <a:ea typeface="+mn-ea"/>
                <a:cs typeface="+mn-cs"/>
              </a:rPr>
              <a:t> </a:t>
            </a:r>
            <a:r>
              <a:rPr lang="en-IN" sz="1200" b="1" i="0" kern="1200" baseline="0" dirty="0" err="1" smtClean="0">
                <a:solidFill>
                  <a:schemeClr val="tx1"/>
                </a:solidFill>
                <a:effectLst/>
                <a:latin typeface="+mn-lt"/>
                <a:ea typeface="+mn-ea"/>
                <a:cs typeface="+mn-cs"/>
              </a:rPr>
              <a:t>p&amp;g</a:t>
            </a:r>
            <a:r>
              <a:rPr lang="en-IN" sz="1200" b="1" i="0" kern="1200" baseline="0" dirty="0" smtClean="0">
                <a:solidFill>
                  <a:schemeClr val="tx1"/>
                </a:solidFill>
                <a:effectLst/>
                <a:latin typeface="+mn-lt"/>
                <a:ea typeface="+mn-ea"/>
                <a:cs typeface="+mn-cs"/>
              </a:rPr>
              <a:t> supply </a:t>
            </a:r>
            <a:r>
              <a:rPr lang="en-IN" sz="1200" b="1" i="0" kern="1200" baseline="0" dirty="0" err="1" smtClean="0">
                <a:solidFill>
                  <a:schemeClr val="tx1"/>
                </a:solidFill>
                <a:effectLst/>
                <a:latin typeface="+mn-lt"/>
                <a:ea typeface="+mn-ea"/>
                <a:cs typeface="+mn-cs"/>
              </a:rPr>
              <a:t>cahin</a:t>
            </a:r>
            <a:r>
              <a:rPr lang="en-IN" sz="1200" b="1" i="0" kern="1200" baseline="0" dirty="0" smtClean="0">
                <a:solidFill>
                  <a:schemeClr val="tx1"/>
                </a:solidFill>
                <a:effectLst/>
                <a:latin typeface="+mn-lt"/>
                <a:ea typeface="+mn-ea"/>
                <a:cs typeface="+mn-cs"/>
              </a:rPr>
              <a:t> using </a:t>
            </a:r>
            <a:r>
              <a:rPr lang="en-IN" sz="1200" b="1" i="0" kern="1200" baseline="0" dirty="0" err="1" smtClean="0">
                <a:solidFill>
                  <a:schemeClr val="tx1"/>
                </a:solidFill>
                <a:effectLst/>
                <a:latin typeface="+mn-lt"/>
                <a:ea typeface="+mn-ea"/>
                <a:cs typeface="+mn-cs"/>
              </a:rPr>
              <a:t>rfid</a:t>
            </a:r>
            <a:r>
              <a:rPr lang="en-IN" sz="1200" b="1" i="0" kern="1200" baseline="0" dirty="0" smtClean="0">
                <a:solidFill>
                  <a:schemeClr val="tx1"/>
                </a:solidFill>
                <a:effectLst/>
                <a:latin typeface="+mn-lt"/>
                <a:ea typeface="+mn-ea"/>
                <a:cs typeface="+mn-cs"/>
              </a:rPr>
              <a:t> before that Carnegie melon in early 1980’s coke vending machine</a:t>
            </a:r>
            <a:r>
              <a:rPr lang="en-IN" dirty="0" smtClean="0"/>
              <a:t/>
            </a:r>
            <a:br>
              <a:rPr lang="en-IN" dirty="0" smtClean="0"/>
            </a:br>
            <a:endParaRPr lang="en-IN" dirty="0"/>
          </a:p>
        </p:txBody>
      </p:sp>
      <p:sp>
        <p:nvSpPr>
          <p:cNvPr id="4" name="Slide Number Placeholder 3"/>
          <p:cNvSpPr>
            <a:spLocks noGrp="1"/>
          </p:cNvSpPr>
          <p:nvPr>
            <p:ph type="sldNum" sz="quarter" idx="10"/>
          </p:nvPr>
        </p:nvSpPr>
        <p:spPr/>
        <p:txBody>
          <a:bodyPr/>
          <a:lstStyle/>
          <a:p>
            <a:fld id="{D93F34C0-06DF-4867-8AD5-BCE90A5DB9D0}" type="slidenum">
              <a:rPr lang="en-IN" smtClean="0"/>
              <a:t>4</a:t>
            </a:fld>
            <a:endParaRPr lang="en-IN"/>
          </a:p>
        </p:txBody>
      </p:sp>
    </p:spTree>
    <p:extLst>
      <p:ext uri="{BB962C8B-B14F-4D97-AF65-F5344CB8AC3E}">
        <p14:creationId xmlns:p14="http://schemas.microsoft.com/office/powerpoint/2010/main" val="1435234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93F34C0-06DF-4867-8AD5-BCE90A5DB9D0}" type="slidenum">
              <a:rPr lang="en-IN" smtClean="0"/>
              <a:t>19</a:t>
            </a:fld>
            <a:endParaRPr lang="en-IN"/>
          </a:p>
        </p:txBody>
      </p:sp>
    </p:spTree>
    <p:extLst>
      <p:ext uri="{BB962C8B-B14F-4D97-AF65-F5344CB8AC3E}">
        <p14:creationId xmlns:p14="http://schemas.microsoft.com/office/powerpoint/2010/main" val="730174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Ninja sphere monitors </a:t>
            </a:r>
            <a:r>
              <a:rPr lang="en-IN" dirty="0" err="1" smtClean="0"/>
              <a:t>temp,lighting</a:t>
            </a:r>
            <a:r>
              <a:rPr lang="en-IN" dirty="0" smtClean="0"/>
              <a:t> your </a:t>
            </a:r>
            <a:r>
              <a:rPr lang="en-IN" dirty="0" err="1" smtClean="0"/>
              <a:t>pet,fireplace</a:t>
            </a:r>
            <a:r>
              <a:rPr lang="en-IN" baseline="0" dirty="0" smtClean="0"/>
              <a:t> ,washing machine or anything you </a:t>
            </a:r>
            <a:r>
              <a:rPr lang="en-IN" baseline="0" dirty="0" err="1" smtClean="0"/>
              <a:t>conect</a:t>
            </a:r>
            <a:r>
              <a:rPr lang="en-IN" baseline="0" dirty="0" smtClean="0"/>
              <a:t> to your sphere</a:t>
            </a:r>
            <a:endParaRPr lang="en-IN" dirty="0"/>
          </a:p>
        </p:txBody>
      </p:sp>
      <p:sp>
        <p:nvSpPr>
          <p:cNvPr id="4" name="Slide Number Placeholder 3"/>
          <p:cNvSpPr>
            <a:spLocks noGrp="1"/>
          </p:cNvSpPr>
          <p:nvPr>
            <p:ph type="sldNum" sz="quarter" idx="10"/>
          </p:nvPr>
        </p:nvSpPr>
        <p:spPr/>
        <p:txBody>
          <a:bodyPr/>
          <a:lstStyle/>
          <a:p>
            <a:fld id="{D93F34C0-06DF-4867-8AD5-BCE90A5DB9D0}" type="slidenum">
              <a:rPr lang="en-IN" smtClean="0"/>
              <a:t>21</a:t>
            </a:fld>
            <a:endParaRPr lang="en-IN"/>
          </a:p>
        </p:txBody>
      </p:sp>
    </p:spTree>
    <p:extLst>
      <p:ext uri="{BB962C8B-B14F-4D97-AF65-F5344CB8AC3E}">
        <p14:creationId xmlns:p14="http://schemas.microsoft.com/office/powerpoint/2010/main" val="1210350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smtClean="0"/>
              <a:t>Temp,hiumidity</a:t>
            </a:r>
            <a:r>
              <a:rPr lang="en-IN" dirty="0" smtClean="0"/>
              <a:t> </a:t>
            </a:r>
            <a:r>
              <a:rPr lang="en-IN" dirty="0" err="1" smtClean="0"/>
              <a:t>pollutants,noise</a:t>
            </a:r>
            <a:endParaRPr lang="en-IN" dirty="0"/>
          </a:p>
        </p:txBody>
      </p:sp>
      <p:sp>
        <p:nvSpPr>
          <p:cNvPr id="4" name="Slide Number Placeholder 3"/>
          <p:cNvSpPr>
            <a:spLocks noGrp="1"/>
          </p:cNvSpPr>
          <p:nvPr>
            <p:ph type="sldNum" sz="quarter" idx="10"/>
          </p:nvPr>
        </p:nvSpPr>
        <p:spPr/>
        <p:txBody>
          <a:bodyPr/>
          <a:lstStyle/>
          <a:p>
            <a:fld id="{D93F34C0-06DF-4867-8AD5-BCE90A5DB9D0}" type="slidenum">
              <a:rPr lang="en-IN" smtClean="0"/>
              <a:t>25</a:t>
            </a:fld>
            <a:endParaRPr lang="en-IN"/>
          </a:p>
        </p:txBody>
      </p:sp>
    </p:spTree>
    <p:extLst>
      <p:ext uri="{BB962C8B-B14F-4D97-AF65-F5344CB8AC3E}">
        <p14:creationId xmlns:p14="http://schemas.microsoft.com/office/powerpoint/2010/main" val="242123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smtClean="0"/>
              <a:t>hapifork</a:t>
            </a:r>
            <a:endParaRPr lang="en-IN" dirty="0"/>
          </a:p>
        </p:txBody>
      </p:sp>
      <p:sp>
        <p:nvSpPr>
          <p:cNvPr id="4" name="Slide Number Placeholder 3"/>
          <p:cNvSpPr>
            <a:spLocks noGrp="1"/>
          </p:cNvSpPr>
          <p:nvPr>
            <p:ph type="sldNum" sz="quarter" idx="10"/>
          </p:nvPr>
        </p:nvSpPr>
        <p:spPr/>
        <p:txBody>
          <a:bodyPr/>
          <a:lstStyle/>
          <a:p>
            <a:fld id="{D93F34C0-06DF-4867-8AD5-BCE90A5DB9D0}" type="slidenum">
              <a:rPr lang="en-IN" smtClean="0"/>
              <a:t>26</a:t>
            </a:fld>
            <a:endParaRPr lang="en-IN"/>
          </a:p>
        </p:txBody>
      </p:sp>
    </p:spTree>
    <p:extLst>
      <p:ext uri="{BB962C8B-B14F-4D97-AF65-F5344CB8AC3E}">
        <p14:creationId xmlns:p14="http://schemas.microsoft.com/office/powerpoint/2010/main" val="4002087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Scout alarm</a:t>
            </a:r>
            <a:r>
              <a:rPr lang="en-IN" baseline="0" dirty="0" smtClean="0"/>
              <a:t> t sense if someone has been your backyard or home while you were away</a:t>
            </a:r>
            <a:endParaRPr lang="en-IN" dirty="0"/>
          </a:p>
        </p:txBody>
      </p:sp>
      <p:sp>
        <p:nvSpPr>
          <p:cNvPr id="4" name="Slide Number Placeholder 3"/>
          <p:cNvSpPr>
            <a:spLocks noGrp="1"/>
          </p:cNvSpPr>
          <p:nvPr>
            <p:ph type="sldNum" sz="quarter" idx="10"/>
          </p:nvPr>
        </p:nvSpPr>
        <p:spPr/>
        <p:txBody>
          <a:bodyPr/>
          <a:lstStyle/>
          <a:p>
            <a:fld id="{D93F34C0-06DF-4867-8AD5-BCE90A5DB9D0}" type="slidenum">
              <a:rPr lang="en-IN" smtClean="0"/>
              <a:t>28</a:t>
            </a:fld>
            <a:endParaRPr lang="en-IN"/>
          </a:p>
        </p:txBody>
      </p:sp>
    </p:spTree>
    <p:extLst>
      <p:ext uri="{BB962C8B-B14F-4D97-AF65-F5344CB8AC3E}">
        <p14:creationId xmlns:p14="http://schemas.microsoft.com/office/powerpoint/2010/main" val="3464579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61571223-BA3A-407B-8EE9-E1D53C0A2224}" type="datetimeFigureOut">
              <a:rPr lang="en-IN" smtClean="0"/>
              <a:t>06-12-2014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7B00D7-AD9C-4508-9DD5-776ECC63FCAE}" type="slidenum">
              <a:rPr lang="en-IN" smtClean="0"/>
              <a:t>‹#›</a:t>
            </a:fld>
            <a:endParaRPr lang="en-IN"/>
          </a:p>
        </p:txBody>
      </p:sp>
    </p:spTree>
    <p:extLst>
      <p:ext uri="{BB962C8B-B14F-4D97-AF65-F5344CB8AC3E}">
        <p14:creationId xmlns:p14="http://schemas.microsoft.com/office/powerpoint/2010/main" val="3570103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1571223-BA3A-407B-8EE9-E1D53C0A2224}" type="datetimeFigureOut">
              <a:rPr lang="en-IN" smtClean="0"/>
              <a:t>06-12-2014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7B00D7-AD9C-4508-9DD5-776ECC63FCAE}" type="slidenum">
              <a:rPr lang="en-IN" smtClean="0"/>
              <a:t>‹#›</a:t>
            </a:fld>
            <a:endParaRPr lang="en-IN"/>
          </a:p>
        </p:txBody>
      </p:sp>
    </p:spTree>
    <p:extLst>
      <p:ext uri="{BB962C8B-B14F-4D97-AF65-F5344CB8AC3E}">
        <p14:creationId xmlns:p14="http://schemas.microsoft.com/office/powerpoint/2010/main" val="2816356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1571223-BA3A-407B-8EE9-E1D53C0A2224}" type="datetimeFigureOut">
              <a:rPr lang="en-IN" smtClean="0"/>
              <a:t>06-12-2014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7B00D7-AD9C-4508-9DD5-776ECC63FCAE}" type="slidenum">
              <a:rPr lang="en-IN" smtClean="0"/>
              <a:t>‹#›</a:t>
            </a:fld>
            <a:endParaRPr lang="en-IN"/>
          </a:p>
        </p:txBody>
      </p:sp>
    </p:spTree>
    <p:extLst>
      <p:ext uri="{BB962C8B-B14F-4D97-AF65-F5344CB8AC3E}">
        <p14:creationId xmlns:p14="http://schemas.microsoft.com/office/powerpoint/2010/main" val="1848633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1571223-BA3A-407B-8EE9-E1D53C0A2224}" type="datetimeFigureOut">
              <a:rPr lang="en-IN" smtClean="0"/>
              <a:t>06-12-2014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7B00D7-AD9C-4508-9DD5-776ECC63FCAE}" type="slidenum">
              <a:rPr lang="en-IN" smtClean="0"/>
              <a:t>‹#›</a:t>
            </a:fld>
            <a:endParaRPr lang="en-IN"/>
          </a:p>
        </p:txBody>
      </p:sp>
    </p:spTree>
    <p:extLst>
      <p:ext uri="{BB962C8B-B14F-4D97-AF65-F5344CB8AC3E}">
        <p14:creationId xmlns:p14="http://schemas.microsoft.com/office/powerpoint/2010/main" val="1854128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1571223-BA3A-407B-8EE9-E1D53C0A2224}" type="datetimeFigureOut">
              <a:rPr lang="en-IN" smtClean="0"/>
              <a:t>06-12-2014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7B00D7-AD9C-4508-9DD5-776ECC63FCAE}" type="slidenum">
              <a:rPr lang="en-IN" smtClean="0"/>
              <a:t>‹#›</a:t>
            </a:fld>
            <a:endParaRPr lang="en-IN"/>
          </a:p>
        </p:txBody>
      </p:sp>
    </p:spTree>
    <p:extLst>
      <p:ext uri="{BB962C8B-B14F-4D97-AF65-F5344CB8AC3E}">
        <p14:creationId xmlns:p14="http://schemas.microsoft.com/office/powerpoint/2010/main" val="163578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61571223-BA3A-407B-8EE9-E1D53C0A2224}" type="datetimeFigureOut">
              <a:rPr lang="en-IN" smtClean="0"/>
              <a:t>06-12-2014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7B00D7-AD9C-4508-9DD5-776ECC63FCAE}" type="slidenum">
              <a:rPr lang="en-IN" smtClean="0"/>
              <a:t>‹#›</a:t>
            </a:fld>
            <a:endParaRPr lang="en-IN"/>
          </a:p>
        </p:txBody>
      </p:sp>
    </p:spTree>
    <p:extLst>
      <p:ext uri="{BB962C8B-B14F-4D97-AF65-F5344CB8AC3E}">
        <p14:creationId xmlns:p14="http://schemas.microsoft.com/office/powerpoint/2010/main" val="1719472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61571223-BA3A-407B-8EE9-E1D53C0A2224}" type="datetimeFigureOut">
              <a:rPr lang="en-IN" smtClean="0"/>
              <a:t>06-12-2014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67B00D7-AD9C-4508-9DD5-776ECC63FCAE}" type="slidenum">
              <a:rPr lang="en-IN" smtClean="0"/>
              <a:t>‹#›</a:t>
            </a:fld>
            <a:endParaRPr lang="en-IN"/>
          </a:p>
        </p:txBody>
      </p:sp>
    </p:spTree>
    <p:extLst>
      <p:ext uri="{BB962C8B-B14F-4D97-AF65-F5344CB8AC3E}">
        <p14:creationId xmlns:p14="http://schemas.microsoft.com/office/powerpoint/2010/main" val="920789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61571223-BA3A-407B-8EE9-E1D53C0A2224}" type="datetimeFigureOut">
              <a:rPr lang="en-IN" smtClean="0"/>
              <a:t>06-12-2014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67B00D7-AD9C-4508-9DD5-776ECC63FCAE}" type="slidenum">
              <a:rPr lang="en-IN" smtClean="0"/>
              <a:t>‹#›</a:t>
            </a:fld>
            <a:endParaRPr lang="en-IN"/>
          </a:p>
        </p:txBody>
      </p:sp>
    </p:spTree>
    <p:extLst>
      <p:ext uri="{BB962C8B-B14F-4D97-AF65-F5344CB8AC3E}">
        <p14:creationId xmlns:p14="http://schemas.microsoft.com/office/powerpoint/2010/main" val="2399949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571223-BA3A-407B-8EE9-E1D53C0A2224}" type="datetimeFigureOut">
              <a:rPr lang="en-IN" smtClean="0"/>
              <a:t>06-12-2014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67B00D7-AD9C-4508-9DD5-776ECC63FCAE}" type="slidenum">
              <a:rPr lang="en-IN" smtClean="0"/>
              <a:t>‹#›</a:t>
            </a:fld>
            <a:endParaRPr lang="en-IN"/>
          </a:p>
        </p:txBody>
      </p:sp>
    </p:spTree>
    <p:extLst>
      <p:ext uri="{BB962C8B-B14F-4D97-AF65-F5344CB8AC3E}">
        <p14:creationId xmlns:p14="http://schemas.microsoft.com/office/powerpoint/2010/main" val="2098300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571223-BA3A-407B-8EE9-E1D53C0A2224}" type="datetimeFigureOut">
              <a:rPr lang="en-IN" smtClean="0"/>
              <a:t>06-12-2014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7B00D7-AD9C-4508-9DD5-776ECC63FCAE}" type="slidenum">
              <a:rPr lang="en-IN" smtClean="0"/>
              <a:t>‹#›</a:t>
            </a:fld>
            <a:endParaRPr lang="en-IN"/>
          </a:p>
        </p:txBody>
      </p:sp>
    </p:spTree>
    <p:extLst>
      <p:ext uri="{BB962C8B-B14F-4D97-AF65-F5344CB8AC3E}">
        <p14:creationId xmlns:p14="http://schemas.microsoft.com/office/powerpoint/2010/main" val="2717464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571223-BA3A-407B-8EE9-E1D53C0A2224}" type="datetimeFigureOut">
              <a:rPr lang="en-IN" smtClean="0"/>
              <a:t>06-12-2014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7B00D7-AD9C-4508-9DD5-776ECC63FCAE}" type="slidenum">
              <a:rPr lang="en-IN" smtClean="0"/>
              <a:t>‹#›</a:t>
            </a:fld>
            <a:endParaRPr lang="en-IN"/>
          </a:p>
        </p:txBody>
      </p:sp>
    </p:spTree>
    <p:extLst>
      <p:ext uri="{BB962C8B-B14F-4D97-AF65-F5344CB8AC3E}">
        <p14:creationId xmlns:p14="http://schemas.microsoft.com/office/powerpoint/2010/main" val="41917683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571223-BA3A-407B-8EE9-E1D53C0A2224}" type="datetimeFigureOut">
              <a:rPr lang="en-IN" smtClean="0"/>
              <a:t>06-12-2014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7B00D7-AD9C-4508-9DD5-776ECC63FCAE}" type="slidenum">
              <a:rPr lang="en-IN" smtClean="0"/>
              <a:t>‹#›</a:t>
            </a:fld>
            <a:endParaRPr lang="en-IN"/>
          </a:p>
        </p:txBody>
      </p:sp>
    </p:spTree>
    <p:extLst>
      <p:ext uri="{BB962C8B-B14F-4D97-AF65-F5344CB8AC3E}">
        <p14:creationId xmlns:p14="http://schemas.microsoft.com/office/powerpoint/2010/main" val="29985182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hyperlink" Target="http://iotsimulation.mybluemix.net/red/"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4.jpg"/></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postscapes.com/internet-of-things-technologies" TargetMode="External"/><Relationship Id="rId2" Type="http://schemas.openxmlformats.org/officeDocument/2006/relationships/hyperlink" Target="http://www.wikipedia.com/"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pn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4.png"/><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en.wikipedia.org/wiki/IPv6" TargetMode="External"/><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701566" y="4739425"/>
            <a:ext cx="3335628" cy="1171977"/>
          </a:xfrm>
        </p:spPr>
        <p:txBody>
          <a:bodyPr>
            <a:normAutofit/>
          </a:bodyPr>
          <a:lstStyle/>
          <a:p>
            <a:r>
              <a:rPr lang="en-IN" dirty="0" smtClean="0"/>
              <a:t>AKANKSHA </a:t>
            </a:r>
            <a:r>
              <a:rPr lang="en-IN" dirty="0" smtClean="0"/>
              <a:t>PRASAD</a:t>
            </a:r>
            <a:endParaRPr lang="en-IN"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277" y="399245"/>
            <a:ext cx="6915044" cy="6104585"/>
          </a:xfrm>
          <a:prstGeom prst="rect">
            <a:avLst/>
          </a:prstGeom>
        </p:spPr>
      </p:pic>
    </p:spTree>
    <p:extLst>
      <p:ext uri="{BB962C8B-B14F-4D97-AF65-F5344CB8AC3E}">
        <p14:creationId xmlns:p14="http://schemas.microsoft.com/office/powerpoint/2010/main" val="4749940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38200" y="146863"/>
            <a:ext cx="9428222" cy="923330"/>
          </a:xfrm>
          <a:prstGeom prst="rect">
            <a:avLst/>
          </a:prstGeom>
          <a:noFill/>
        </p:spPr>
        <p:txBody>
          <a:bodyPr wrap="none" lIns="91440" tIns="45720" rIns="91440" bIns="45720">
            <a:spAutoFit/>
          </a:bodyPr>
          <a:lstStyle/>
          <a:p>
            <a:pPr algn="ctr"/>
            <a:r>
              <a:rPr lang="en-US" sz="5400" dirty="0" smtClean="0">
                <a:ln w="0"/>
                <a:effectLst>
                  <a:outerShdw blurRad="38100" dist="19050" dir="2700000" algn="tl" rotWithShape="0">
                    <a:schemeClr val="dk1">
                      <a:alpha val="40000"/>
                    </a:schemeClr>
                  </a:outerShdw>
                </a:effectLst>
              </a:rPr>
              <a:t>Using </a:t>
            </a:r>
            <a:r>
              <a:rPr lang="en-US" sz="5400" dirty="0" err="1" smtClean="0">
                <a:ln w="0"/>
                <a:effectLst>
                  <a:outerShdw blurRad="38100" dist="19050" dir="2700000" algn="tl" rotWithShape="0">
                    <a:schemeClr val="dk1">
                      <a:alpha val="40000"/>
                    </a:schemeClr>
                  </a:outerShdw>
                </a:effectLst>
              </a:rPr>
              <a:t>NodeRed</a:t>
            </a:r>
            <a:r>
              <a:rPr lang="en-US" sz="5400" dirty="0" smtClean="0">
                <a:ln w="0"/>
                <a:effectLst>
                  <a:outerShdw blurRad="38100" dist="19050" dir="2700000" algn="tl" rotWithShape="0">
                    <a:schemeClr val="dk1">
                      <a:alpha val="40000"/>
                    </a:schemeClr>
                  </a:outerShdw>
                </a:effectLst>
              </a:rPr>
              <a:t> and IBM </a:t>
            </a:r>
            <a:r>
              <a:rPr lang="en-US" sz="5400" dirty="0" err="1" smtClean="0">
                <a:ln w="0"/>
                <a:effectLst>
                  <a:outerShdw blurRad="38100" dist="19050" dir="2700000" algn="tl" rotWithShape="0">
                    <a:schemeClr val="dk1">
                      <a:alpha val="40000"/>
                    </a:schemeClr>
                  </a:outerShdw>
                </a:effectLst>
              </a:rPr>
              <a:t>Bluemix</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244" y="1237619"/>
            <a:ext cx="6216203" cy="4197266"/>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5571" y="1237619"/>
            <a:ext cx="3053500" cy="5428445"/>
          </a:xfrm>
          <a:prstGeom prst="rect">
            <a:avLst/>
          </a:prstGeom>
        </p:spPr>
      </p:pic>
      <p:sp>
        <p:nvSpPr>
          <p:cNvPr id="2" name="TextBox 1"/>
          <p:cNvSpPr txBox="1"/>
          <p:nvPr/>
        </p:nvSpPr>
        <p:spPr>
          <a:xfrm>
            <a:off x="838200" y="5602311"/>
            <a:ext cx="4211472" cy="923330"/>
          </a:xfrm>
          <a:prstGeom prst="rect">
            <a:avLst/>
          </a:prstGeom>
          <a:noFill/>
        </p:spPr>
        <p:txBody>
          <a:bodyPr wrap="square" rtlCol="0">
            <a:spAutoFit/>
          </a:bodyPr>
          <a:lstStyle/>
          <a:p>
            <a:r>
              <a:rPr lang="en-IN" u="sng" dirty="0">
                <a:solidFill>
                  <a:schemeClr val="accent1">
                    <a:lumMod val="75000"/>
                  </a:schemeClr>
                </a:solidFill>
                <a:hlinkClick r:id="rId4"/>
              </a:rPr>
              <a:t>http://iotsimulation.mybluemix.net/red/#</a:t>
            </a:r>
            <a:r>
              <a:rPr lang="en-IN" dirty="0">
                <a:solidFill>
                  <a:schemeClr val="accent1">
                    <a:lumMod val="75000"/>
                  </a:schemeClr>
                </a:solidFill>
              </a:rPr>
              <a:t> </a:t>
            </a:r>
          </a:p>
          <a:p>
            <a:r>
              <a:rPr lang="en-IN" u="sng" dirty="0">
                <a:solidFill>
                  <a:schemeClr val="accent1">
                    <a:lumMod val="75000"/>
                  </a:schemeClr>
                </a:solidFill>
              </a:rPr>
              <a:t>http://</a:t>
            </a:r>
            <a:r>
              <a:rPr lang="en-IN" u="sng" dirty="0" smtClean="0">
                <a:solidFill>
                  <a:schemeClr val="accent1">
                    <a:lumMod val="75000"/>
                  </a:schemeClr>
                </a:solidFill>
              </a:rPr>
              <a:t>quickstart.internetofthings.ibmcloud.com/iotsensor</a:t>
            </a:r>
            <a:endParaRPr lang="en-IN" dirty="0">
              <a:solidFill>
                <a:schemeClr val="accent1">
                  <a:lumMod val="75000"/>
                </a:schemeClr>
              </a:solidFill>
            </a:endParaRPr>
          </a:p>
        </p:txBody>
      </p:sp>
    </p:spTree>
    <p:extLst>
      <p:ext uri="{BB962C8B-B14F-4D97-AF65-F5344CB8AC3E}">
        <p14:creationId xmlns:p14="http://schemas.microsoft.com/office/powerpoint/2010/main" val="2878972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7435" y="22536"/>
            <a:ext cx="4254385" cy="3406463"/>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4633" y="3747753"/>
            <a:ext cx="3893171" cy="2846004"/>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01" y="3428999"/>
            <a:ext cx="2013934" cy="3164758"/>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4717"/>
            <a:ext cx="1941489" cy="3193961"/>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75865" y="0"/>
            <a:ext cx="1916135" cy="3406463"/>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62720" y="3862627"/>
            <a:ext cx="4205314" cy="2563705"/>
          </a:xfrm>
          <a:prstGeom prst="rect">
            <a:avLst/>
          </a:prstGeom>
        </p:spPr>
      </p:pic>
    </p:spTree>
    <p:extLst>
      <p:ext uri="{BB962C8B-B14F-4D97-AF65-F5344CB8AC3E}">
        <p14:creationId xmlns:p14="http://schemas.microsoft.com/office/powerpoint/2010/main" val="9283886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439" y="377862"/>
            <a:ext cx="8116433" cy="3629532"/>
          </a:xfrm>
          <a:prstGeom prst="rect">
            <a:avLst/>
          </a:prstGeom>
        </p:spPr>
      </p:pic>
    </p:spTree>
    <p:extLst>
      <p:ext uri="{BB962C8B-B14F-4D97-AF65-F5344CB8AC3E}">
        <p14:creationId xmlns:p14="http://schemas.microsoft.com/office/powerpoint/2010/main" val="15241980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3081" y="409433"/>
            <a:ext cx="4531056" cy="5678478"/>
          </a:xfrm>
          <a:prstGeom prst="rect">
            <a:avLst/>
          </a:prstGeom>
          <a:noFill/>
        </p:spPr>
        <p:txBody>
          <a:bodyPr wrap="square" rtlCol="0">
            <a:spAutoFit/>
          </a:bodyPr>
          <a:lstStyle/>
          <a:p>
            <a:r>
              <a:rPr lang="en-IN" sz="1100" dirty="0"/>
              <a:t>[{"id":"588f19a5.a1db88","type":"iot","name":"IoT</a:t>
            </a:r>
          </a:p>
          <a:p>
            <a:r>
              <a:rPr lang="en-IN" sz="1100" dirty="0"/>
              <a:t>device","</a:t>
            </a:r>
            <a:r>
              <a:rPr lang="en-IN" sz="1100" dirty="0" err="1"/>
              <a:t>deviceId</a:t>
            </a:r>
            <a:r>
              <a:rPr lang="en-IN" sz="1100" dirty="0"/>
              <a:t>":"","</a:t>
            </a:r>
            <a:r>
              <a:rPr lang="en-IN" sz="1100" dirty="0" err="1"/>
              <a:t>messageType</a:t>
            </a:r>
            <a:r>
              <a:rPr lang="en-IN" sz="1100" dirty="0"/>
              <a:t>":"*","x":103,"y":195,"z":"11ea8b41.55b0cd","wires":[["</a:t>
            </a:r>
            <a:r>
              <a:rPr lang="en-IN" sz="1100" dirty="0" smtClean="0"/>
              <a:t>c5767134.51056</a:t>
            </a:r>
            <a:r>
              <a:rPr lang="en-IN" sz="1100" dirty="0"/>
              <a:t>"]]},{"id":"c5767134.51056","type":"function","name":"Extract temperature","</a:t>
            </a:r>
            <a:r>
              <a:rPr lang="en-IN" sz="1100" dirty="0" err="1"/>
              <a:t>func</a:t>
            </a:r>
            <a:r>
              <a:rPr lang="en-IN" sz="1100" dirty="0"/>
              <a:t>":"</a:t>
            </a:r>
            <a:r>
              <a:rPr lang="en-IN" sz="1100" dirty="0" err="1"/>
              <a:t>var</a:t>
            </a:r>
            <a:r>
              <a:rPr lang="en-IN" sz="1100" dirty="0"/>
              <a:t> data </a:t>
            </a:r>
            <a:r>
              <a:rPr lang="en-IN" sz="1100" dirty="0" smtClean="0"/>
              <a:t>={};\</a:t>
            </a:r>
            <a:r>
              <a:rPr lang="en-IN" sz="1100" dirty="0"/>
              <a:t>n\</a:t>
            </a:r>
            <a:r>
              <a:rPr lang="en-IN" sz="1100" dirty="0" err="1"/>
              <a:t>nif</a:t>
            </a:r>
            <a:r>
              <a:rPr lang="en-IN" sz="1100" dirty="0"/>
              <a:t> (!</a:t>
            </a:r>
            <a:r>
              <a:rPr lang="en-IN" sz="1100" dirty="0" err="1"/>
              <a:t>context.global.hasOwnProperty</a:t>
            </a:r>
            <a:r>
              <a:rPr lang="en-IN" sz="1100" dirty="0"/>
              <a:t>(\"device\")) {\n\</a:t>
            </a:r>
            <a:r>
              <a:rPr lang="en-IN" sz="1100" dirty="0" err="1"/>
              <a:t>tcontext.global.device</a:t>
            </a:r>
            <a:r>
              <a:rPr lang="en-IN" sz="1100" dirty="0"/>
              <a:t> = \"\";\n}\n\</a:t>
            </a:r>
            <a:r>
              <a:rPr lang="en-IN" sz="1100" dirty="0" err="1"/>
              <a:t>nvar</a:t>
            </a:r>
            <a:r>
              <a:rPr lang="en-IN" sz="1100" dirty="0"/>
              <a:t> </a:t>
            </a:r>
            <a:r>
              <a:rPr lang="en-IN" sz="1100" dirty="0" smtClean="0"/>
              <a:t>events= </a:t>
            </a:r>
            <a:r>
              <a:rPr lang="en-IN" sz="1100" dirty="0" err="1"/>
              <a:t>msg.payload.d</a:t>
            </a:r>
            <a:r>
              <a:rPr lang="en-IN" sz="1100" dirty="0"/>
              <a:t>;\</a:t>
            </a:r>
            <a:r>
              <a:rPr lang="en-IN" sz="1100" dirty="0" err="1"/>
              <a:t>nvar</a:t>
            </a:r>
            <a:r>
              <a:rPr lang="en-IN" sz="1100" dirty="0"/>
              <a:t> temperature = 0;\n\n// Raspberry Pi events have \"</a:t>
            </a:r>
            <a:r>
              <a:rPr lang="en-IN" sz="1100" dirty="0" err="1"/>
              <a:t>myPi</a:t>
            </a:r>
            <a:r>
              <a:rPr lang="en-IN" sz="1100" dirty="0"/>
              <a:t>\" name, \n// so extract</a:t>
            </a:r>
          </a:p>
          <a:p>
            <a:r>
              <a:rPr lang="en-IN" sz="1100" dirty="0" err="1"/>
              <a:t>cputemp</a:t>
            </a:r>
            <a:r>
              <a:rPr lang="en-IN" sz="1100" dirty="0"/>
              <a:t> \</a:t>
            </a:r>
            <a:r>
              <a:rPr lang="en-IN" sz="1100" dirty="0" err="1"/>
              <a:t>nif</a:t>
            </a:r>
            <a:r>
              <a:rPr lang="en-IN" sz="1100" dirty="0"/>
              <a:t>(</a:t>
            </a:r>
            <a:r>
              <a:rPr lang="en-IN" sz="1100" dirty="0" err="1"/>
              <a:t>events.myName</a:t>
            </a:r>
            <a:r>
              <a:rPr lang="en-IN" sz="1100" dirty="0"/>
              <a:t> == \"</a:t>
            </a:r>
            <a:r>
              <a:rPr lang="en-IN" sz="1100" dirty="0" err="1"/>
              <a:t>myPi</a:t>
            </a:r>
            <a:r>
              <a:rPr lang="en-IN" sz="1100" dirty="0"/>
              <a:t>\") {\n\</a:t>
            </a:r>
            <a:r>
              <a:rPr lang="en-IN" sz="1100" dirty="0" err="1"/>
              <a:t>tcontext.global.device</a:t>
            </a:r>
            <a:r>
              <a:rPr lang="en-IN" sz="1100" dirty="0"/>
              <a:t> = \"Raspberry Pi\";\</a:t>
            </a:r>
            <a:r>
              <a:rPr lang="en-IN" sz="1100" dirty="0" smtClean="0"/>
              <a:t>n\</a:t>
            </a:r>
            <a:r>
              <a:rPr lang="en-IN" sz="1100" dirty="0" err="1" smtClean="0"/>
              <a:t>ttemperature</a:t>
            </a:r>
            <a:r>
              <a:rPr lang="en-IN" sz="1100" dirty="0" smtClean="0"/>
              <a:t>= </a:t>
            </a:r>
            <a:r>
              <a:rPr lang="en-IN" sz="1100" dirty="0" err="1"/>
              <a:t>events.cputemp</a:t>
            </a:r>
            <a:r>
              <a:rPr lang="en-IN" sz="1100" dirty="0"/>
              <a:t>;\n} else {\n// IoT simulator sensor events\n// so extract temp\n\</a:t>
            </a:r>
            <a:r>
              <a:rPr lang="en-IN" sz="1100" dirty="0" err="1"/>
              <a:t>tcontext.global.device</a:t>
            </a:r>
            <a:endParaRPr lang="en-IN" sz="1100" dirty="0"/>
          </a:p>
          <a:p>
            <a:r>
              <a:rPr lang="en-IN" sz="1100" dirty="0"/>
              <a:t>= \"IoT sensor\";\n\</a:t>
            </a:r>
            <a:r>
              <a:rPr lang="en-IN" sz="1100" dirty="0" err="1"/>
              <a:t>ttemperature</a:t>
            </a:r>
            <a:r>
              <a:rPr lang="en-IN" sz="1100" dirty="0"/>
              <a:t> = </a:t>
            </a:r>
            <a:r>
              <a:rPr lang="en-IN" sz="1100" dirty="0" err="1"/>
              <a:t>events.temp</a:t>
            </a:r>
            <a:r>
              <a:rPr lang="en-IN" sz="1100" dirty="0"/>
              <a:t>;\n}\n\</a:t>
            </a:r>
            <a:r>
              <a:rPr lang="en-IN" sz="1100" dirty="0" err="1"/>
              <a:t>ndata.cputemp</a:t>
            </a:r>
            <a:r>
              <a:rPr lang="en-IN" sz="1100" dirty="0"/>
              <a:t> = temperature;\n\</a:t>
            </a:r>
            <a:r>
              <a:rPr lang="en-IN" sz="1100" dirty="0" err="1"/>
              <a:t>nmsg.payload</a:t>
            </a:r>
            <a:r>
              <a:rPr lang="en-IN" sz="1100" dirty="0"/>
              <a:t> =</a:t>
            </a:r>
          </a:p>
          <a:p>
            <a:r>
              <a:rPr lang="en-IN" sz="1100" dirty="0"/>
              <a:t>temperature;\</a:t>
            </a:r>
            <a:r>
              <a:rPr lang="en-IN" sz="1100" dirty="0" smtClean="0"/>
              <a:t>n\nreturnmsg</a:t>
            </a:r>
            <a:r>
              <a:rPr lang="en-IN" sz="1100" dirty="0"/>
              <a:t>;","outputs":1,"x":293,"y":196,"z":"11ea8b41.55b0cd","wires":[["dec22b67.b2ea38"]]},{"id":"dec22b6</a:t>
            </a:r>
          </a:p>
          <a:p>
            <a:r>
              <a:rPr lang="en-IN" sz="1100" dirty="0"/>
              <a:t>7.b2ea38","type":"switch","name":"Switch high and low</a:t>
            </a:r>
          </a:p>
          <a:p>
            <a:r>
              <a:rPr lang="en-IN" sz="1100" dirty="0" err="1"/>
              <a:t>temp","property":"payload","rules</a:t>
            </a:r>
            <a:r>
              <a:rPr lang="en-IN" sz="1100" dirty="0"/>
              <a:t>":[{"t":"gt","v":"50"},{"t":"lt","v":"10"}],"checkall":"true","outputs":2,"</a:t>
            </a:r>
            <a:r>
              <a:rPr lang="en-IN" sz="1100" dirty="0" smtClean="0"/>
              <a:t>x ":</a:t>
            </a:r>
            <a:r>
              <a:rPr lang="en-IN" sz="1100" dirty="0"/>
              <a:t>552,"y":196,"z":"11ea8b41.55b0cd","wires":[["975d7125.34bdc8"],["727dfdf1.29cfcc"]]},{"id":"975d712</a:t>
            </a:r>
          </a:p>
          <a:p>
            <a:r>
              <a:rPr lang="en-IN" sz="1100" dirty="0"/>
              <a:t>5.34bdc8","type":"function","name":"High Temp","</a:t>
            </a:r>
            <a:r>
              <a:rPr lang="en-IN" sz="1100" dirty="0" err="1"/>
              <a:t>func</a:t>
            </a:r>
            <a:r>
              <a:rPr lang="en-IN" sz="1100" dirty="0"/>
              <a:t>":"</a:t>
            </a:r>
            <a:r>
              <a:rPr lang="en-IN" sz="1100" dirty="0" err="1"/>
              <a:t>var</a:t>
            </a:r>
            <a:r>
              <a:rPr lang="en-IN" sz="1100" dirty="0"/>
              <a:t> temperature = </a:t>
            </a:r>
            <a:r>
              <a:rPr lang="en-IN" sz="1100" dirty="0" err="1"/>
              <a:t>msg.payload</a:t>
            </a:r>
            <a:r>
              <a:rPr lang="en-IN" sz="1100" dirty="0"/>
              <a:t>;\</a:t>
            </a:r>
            <a:r>
              <a:rPr lang="en-IN" sz="1100" dirty="0" smtClean="0"/>
              <a:t>n\</a:t>
            </a:r>
            <a:r>
              <a:rPr lang="en-IN" sz="1100" dirty="0" err="1" smtClean="0"/>
              <a:t>nvar</a:t>
            </a:r>
            <a:r>
              <a:rPr lang="en-IN" sz="1100" dirty="0"/>
              <a:t> </a:t>
            </a:r>
            <a:r>
              <a:rPr lang="en-IN" sz="1100" dirty="0" err="1" smtClean="0"/>
              <a:t>twitMessage</a:t>
            </a:r>
            <a:r>
              <a:rPr lang="en-IN" sz="1100" dirty="0" smtClean="0"/>
              <a:t> </a:t>
            </a:r>
            <a:r>
              <a:rPr lang="en-IN" sz="1100" dirty="0"/>
              <a:t>= \"HIGH temperature Alert @ \"+</a:t>
            </a:r>
            <a:r>
              <a:rPr lang="en-IN" sz="1100" dirty="0" err="1"/>
              <a:t>context.global.device</a:t>
            </a:r>
            <a:r>
              <a:rPr lang="en-IN" sz="1100" dirty="0"/>
              <a:t>+\"!! The temperature </a:t>
            </a:r>
            <a:r>
              <a:rPr lang="en-IN" sz="1100" dirty="0" smtClean="0"/>
              <a:t>is \"+</a:t>
            </a:r>
            <a:r>
              <a:rPr lang="en-IN" sz="1100" dirty="0"/>
              <a:t>temperature+\" </a:t>
            </a:r>
            <a:r>
              <a:rPr lang="en-IN" sz="1100" dirty="0" err="1"/>
              <a:t>deg</a:t>
            </a:r>
            <a:r>
              <a:rPr lang="en-IN" sz="1100" dirty="0"/>
              <a:t> C at \"+new Date();\n\</a:t>
            </a:r>
            <a:r>
              <a:rPr lang="en-IN" sz="1100" dirty="0" err="1"/>
              <a:t>nreturn</a:t>
            </a:r>
            <a:r>
              <a:rPr lang="en-IN" sz="1100" dirty="0"/>
              <a:t> {topic: \"\", </a:t>
            </a:r>
            <a:r>
              <a:rPr lang="en-IN" sz="1100" dirty="0" smtClean="0"/>
              <a:t>payload: </a:t>
            </a:r>
            <a:r>
              <a:rPr lang="en-IN" sz="1100" dirty="0" err="1" smtClean="0"/>
              <a:t>twitMessage</a:t>
            </a:r>
            <a:r>
              <a:rPr lang="en-IN" sz="1100" dirty="0"/>
              <a:t>};","outputs":1,"x":773,"y":111,"z":"11ea8b41.55b0cd","wires":[["824d6856.5bc698"]]},{"id</a:t>
            </a:r>
            <a:r>
              <a:rPr lang="en-IN" sz="1100" dirty="0" smtClean="0"/>
              <a:t>":"</a:t>
            </a:r>
            <a:r>
              <a:rPr lang="en-IN" sz="1100" dirty="0"/>
              <a:t>727dfdf1.29cfcc","type":"function","name":"Low Temp","</a:t>
            </a:r>
            <a:r>
              <a:rPr lang="en-IN" sz="1100" dirty="0" err="1"/>
              <a:t>func</a:t>
            </a:r>
            <a:r>
              <a:rPr lang="en-IN" sz="1100" dirty="0"/>
              <a:t>":"</a:t>
            </a:r>
            <a:r>
              <a:rPr lang="en-IN" sz="1100" dirty="0" err="1"/>
              <a:t>var</a:t>
            </a:r>
            <a:r>
              <a:rPr lang="en-IN" sz="1100" dirty="0"/>
              <a:t> temperature = </a:t>
            </a:r>
            <a:r>
              <a:rPr lang="en-IN" sz="1100" dirty="0" err="1"/>
              <a:t>msg.payload</a:t>
            </a:r>
            <a:r>
              <a:rPr lang="en-IN" sz="1100" dirty="0"/>
              <a:t>;\</a:t>
            </a:r>
            <a:r>
              <a:rPr lang="en-IN" sz="1100" dirty="0" smtClean="0"/>
              <a:t>n\</a:t>
            </a:r>
            <a:r>
              <a:rPr lang="en-IN" sz="1100" dirty="0" err="1" smtClean="0"/>
              <a:t>nvar</a:t>
            </a:r>
            <a:r>
              <a:rPr lang="en-IN" sz="1100" dirty="0"/>
              <a:t> </a:t>
            </a:r>
            <a:r>
              <a:rPr lang="en-IN" sz="1100" dirty="0" err="1" smtClean="0"/>
              <a:t>twitMessage</a:t>
            </a:r>
            <a:r>
              <a:rPr lang="en-IN" sz="1100" dirty="0" smtClean="0"/>
              <a:t> </a:t>
            </a:r>
            <a:r>
              <a:rPr lang="en-IN" sz="1100" dirty="0"/>
              <a:t>= \"LOW temperature Alert @ \"+</a:t>
            </a:r>
            <a:r>
              <a:rPr lang="en-IN" sz="1100" dirty="0" err="1"/>
              <a:t>context.global.device</a:t>
            </a:r>
            <a:r>
              <a:rPr lang="en-IN" sz="1100" dirty="0"/>
              <a:t>+\"!! The temperature </a:t>
            </a:r>
            <a:r>
              <a:rPr lang="en-IN" sz="1100" dirty="0" smtClean="0"/>
              <a:t>is \"+</a:t>
            </a:r>
            <a:r>
              <a:rPr lang="en-IN" sz="1100" dirty="0"/>
              <a:t>temperature+\" </a:t>
            </a:r>
            <a:r>
              <a:rPr lang="en-IN" sz="1100" dirty="0" err="1"/>
              <a:t>deg</a:t>
            </a:r>
            <a:r>
              <a:rPr lang="en-IN" sz="1100" dirty="0"/>
              <a:t> C at \"+new Date();\n\</a:t>
            </a:r>
            <a:r>
              <a:rPr lang="en-IN" sz="1100" dirty="0" err="1"/>
              <a:t>nreturn</a:t>
            </a:r>
            <a:r>
              <a:rPr lang="en-IN" sz="1100" dirty="0"/>
              <a:t> {topic: \"\", payload:</a:t>
            </a:r>
          </a:p>
          <a:p>
            <a:r>
              <a:rPr lang="en-IN" sz="1100" dirty="0" err="1"/>
              <a:t>twitMessage</a:t>
            </a:r>
            <a:r>
              <a:rPr lang="en-IN" sz="1100" dirty="0"/>
              <a:t>};","outputs":1,"x":772,"y":278,"z":"11ea8b41.55b0cd","wires":[["824d6856.5bc698"]]},{"id</a:t>
            </a:r>
            <a:r>
              <a:rPr lang="en-IN" sz="1100" dirty="0" smtClean="0"/>
              <a:t>": "</a:t>
            </a:r>
            <a:r>
              <a:rPr lang="en-IN" sz="1100" dirty="0"/>
              <a:t>824d6856.5bc698","type":"twitter </a:t>
            </a:r>
            <a:r>
              <a:rPr lang="en-IN" sz="1100" dirty="0" err="1"/>
              <a:t>out","twitter":"","name":"Tweet</a:t>
            </a:r>
            <a:r>
              <a:rPr lang="en-IN" sz="1100" dirty="0"/>
              <a:t> </a:t>
            </a:r>
            <a:r>
              <a:rPr lang="en-IN" sz="1100" dirty="0" smtClean="0"/>
              <a:t>temperature alerts</a:t>
            </a:r>
            <a:r>
              <a:rPr lang="en-IN" sz="1100" dirty="0"/>
              <a:t>","x":978,"y":189,"z":"11ea8b41.55b0cd","wires":[]}]</a:t>
            </a:r>
          </a:p>
        </p:txBody>
      </p:sp>
      <p:pic>
        <p:nvPicPr>
          <p:cNvPr id="3" name="Picture 2"/>
          <p:cNvPicPr>
            <a:picLocks noChangeAspect="1"/>
          </p:cNvPicPr>
          <p:nvPr/>
        </p:nvPicPr>
        <p:blipFill>
          <a:blip r:embed="rId2"/>
          <a:stretch>
            <a:fillRect/>
          </a:stretch>
        </p:blipFill>
        <p:spPr>
          <a:xfrm>
            <a:off x="4809436" y="2500581"/>
            <a:ext cx="7382564" cy="2004011"/>
          </a:xfrm>
          <a:prstGeom prst="rect">
            <a:avLst/>
          </a:prstGeom>
        </p:spPr>
      </p:pic>
    </p:spTree>
    <p:extLst>
      <p:ext uri="{BB962C8B-B14F-4D97-AF65-F5344CB8AC3E}">
        <p14:creationId xmlns:p14="http://schemas.microsoft.com/office/powerpoint/2010/main" val="1603587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0318" y="1224738"/>
            <a:ext cx="6914882" cy="5498033"/>
          </a:xfrm>
        </p:spPr>
        <p:txBody>
          <a:bodyPr>
            <a:normAutofit/>
          </a:bodyPr>
          <a:lstStyle/>
          <a:p>
            <a:r>
              <a:rPr lang="en-IN" b="1" dirty="0"/>
              <a:t> </a:t>
            </a:r>
            <a:r>
              <a:rPr lang="en-IN" sz="2400" b="1" i="1" u="sng" dirty="0"/>
              <a:t>Wireless SOC(System on chip</a:t>
            </a:r>
            <a:r>
              <a:rPr lang="en-IN" sz="2400" i="1" dirty="0"/>
              <a:t>) </a:t>
            </a:r>
            <a:r>
              <a:rPr lang="en-IN" sz="2400" dirty="0"/>
              <a:t>manufactures like </a:t>
            </a:r>
            <a:r>
              <a:rPr lang="en-IN" sz="2400" dirty="0" err="1"/>
              <a:t>Gainspan</a:t>
            </a:r>
            <a:r>
              <a:rPr lang="en-IN" sz="2400" dirty="0"/>
              <a:t> , </a:t>
            </a:r>
            <a:r>
              <a:rPr lang="en-IN" sz="2400" dirty="0" err="1"/>
              <a:t>Wiznet</a:t>
            </a:r>
            <a:r>
              <a:rPr lang="en-IN" sz="2400" dirty="0"/>
              <a:t> , Nordic Semiconductor , TI  and others are creating self-contained, </a:t>
            </a:r>
            <a:r>
              <a:rPr lang="en-IN" sz="2400" dirty="0" smtClean="0"/>
              <a:t>RF-certified module</a:t>
            </a:r>
            <a:r>
              <a:rPr lang="en-IN" sz="2400" dirty="0"/>
              <a:t> solutions that have TCP, UDP and IP on chip. </a:t>
            </a:r>
            <a:endParaRPr lang="en-IN" sz="2400" dirty="0" smtClean="0"/>
          </a:p>
          <a:p>
            <a:pPr marL="0" indent="0">
              <a:buNone/>
            </a:pPr>
            <a:r>
              <a:rPr lang="en-IN" sz="2400" dirty="0" smtClean="0"/>
              <a:t> These </a:t>
            </a:r>
            <a:r>
              <a:rPr lang="en-IN" sz="2400" dirty="0"/>
              <a:t>solutions include built-in security features, can reduce certification times and allow companies to add communication to any microcontroller-based (MCU-based) product with little RF expertise.</a:t>
            </a:r>
          </a:p>
          <a:p>
            <a:r>
              <a:rPr lang="en-IN" sz="2400" b="1" i="1" u="sng" dirty="0"/>
              <a:t>Prototyping boards and platforms</a:t>
            </a:r>
            <a:r>
              <a:rPr lang="en-IN" sz="2400" dirty="0"/>
              <a:t/>
            </a:r>
            <a:br>
              <a:rPr lang="en-IN" sz="2400" dirty="0"/>
            </a:br>
            <a:r>
              <a:rPr lang="en-IN" sz="2400" dirty="0" smtClean="0"/>
              <a:t>From </a:t>
            </a:r>
            <a:r>
              <a:rPr lang="en-IN" sz="2400" dirty="0"/>
              <a:t>the Arduino  to the Raspberry Pi  to the new </a:t>
            </a:r>
            <a:r>
              <a:rPr lang="en-IN" sz="2400" dirty="0" err="1"/>
              <a:t>BeagleBone</a:t>
            </a:r>
            <a:r>
              <a:rPr lang="en-IN" sz="2400" dirty="0"/>
              <a:t> Black , there are a large number of community DIY and prototyping platforms available that are making its possible to create your own Internet of Things </a:t>
            </a:r>
            <a:r>
              <a:rPr lang="en-IN" sz="2400" dirty="0" smtClean="0"/>
              <a:t>project</a:t>
            </a:r>
            <a:endParaRPr lang="en-IN" sz="2400" dirty="0"/>
          </a:p>
          <a:p>
            <a:endParaRPr lang="en-IN" dirty="0"/>
          </a:p>
        </p:txBody>
      </p:sp>
      <p:sp>
        <p:nvSpPr>
          <p:cNvPr id="4" name="Rectangle 3"/>
          <p:cNvSpPr/>
          <p:nvPr/>
        </p:nvSpPr>
        <p:spPr>
          <a:xfrm>
            <a:off x="4016374" y="169672"/>
            <a:ext cx="2941126" cy="923330"/>
          </a:xfrm>
          <a:prstGeom prst="rect">
            <a:avLst/>
          </a:prstGeom>
          <a:noFill/>
        </p:spPr>
        <p:txBody>
          <a:bodyPr wrap="none" lIns="91440" tIns="45720" rIns="91440" bIns="45720">
            <a:spAutoFit/>
          </a:bodyPr>
          <a:lstStyle/>
          <a:p>
            <a:pPr algn="ctr"/>
            <a:r>
              <a:rPr lang="en-US" sz="5400" dirty="0" smtClean="0">
                <a:ln w="0"/>
                <a:effectLst>
                  <a:outerShdw blurRad="38100" dist="19050" dir="2700000" algn="tl" rotWithShape="0">
                    <a:schemeClr val="dk1">
                      <a:alpha val="40000"/>
                    </a:schemeClr>
                  </a:outerShdw>
                </a:effectLst>
              </a:rPr>
              <a:t>Hardware</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3785" y="4434089"/>
            <a:ext cx="2857500" cy="19050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7535" y="961265"/>
            <a:ext cx="3810000" cy="2540000"/>
          </a:xfrm>
          <a:prstGeom prst="rect">
            <a:avLst/>
          </a:prstGeom>
        </p:spPr>
      </p:pic>
    </p:spTree>
    <p:extLst>
      <p:ext uri="{BB962C8B-B14F-4D97-AF65-F5344CB8AC3E}">
        <p14:creationId xmlns:p14="http://schemas.microsoft.com/office/powerpoint/2010/main" val="31833910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dirty="0" smtClean="0"/>
              <a:t>Intel</a:t>
            </a:r>
          </a:p>
          <a:p>
            <a:r>
              <a:rPr lang="en-IN" dirty="0" smtClean="0"/>
              <a:t>IBM</a:t>
            </a:r>
          </a:p>
          <a:p>
            <a:r>
              <a:rPr lang="en-IN" dirty="0" smtClean="0"/>
              <a:t>Microsoft</a:t>
            </a:r>
          </a:p>
          <a:p>
            <a:r>
              <a:rPr lang="en-IN" dirty="0" smtClean="0"/>
              <a:t>Schneider</a:t>
            </a:r>
          </a:p>
          <a:p>
            <a:r>
              <a:rPr lang="en-IN" dirty="0" smtClean="0"/>
              <a:t>Cisco</a:t>
            </a:r>
          </a:p>
          <a:p>
            <a:r>
              <a:rPr lang="en-IN" dirty="0" smtClean="0"/>
              <a:t>GE labs</a:t>
            </a:r>
          </a:p>
          <a:p>
            <a:r>
              <a:rPr lang="en-IN" dirty="0" smtClean="0"/>
              <a:t>Sap Labs</a:t>
            </a:r>
            <a:endParaRPr lang="en-IN" dirty="0"/>
          </a:p>
        </p:txBody>
      </p:sp>
      <p:sp>
        <p:nvSpPr>
          <p:cNvPr id="4" name="Rectangle 3"/>
          <p:cNvSpPr/>
          <p:nvPr/>
        </p:nvSpPr>
        <p:spPr>
          <a:xfrm>
            <a:off x="331800" y="195429"/>
            <a:ext cx="11160299" cy="923330"/>
          </a:xfrm>
          <a:prstGeom prst="rect">
            <a:avLst/>
          </a:prstGeom>
          <a:noFill/>
        </p:spPr>
        <p:txBody>
          <a:bodyPr wrap="none" lIns="91440" tIns="45720" rIns="91440" bIns="45720">
            <a:spAutoFit/>
          </a:bodyPr>
          <a:lstStyle/>
          <a:p>
            <a:pPr algn="ctr"/>
            <a:r>
              <a:rPr lang="en-US" sz="5400" dirty="0" smtClean="0">
                <a:ln w="0"/>
                <a:effectLst>
                  <a:outerShdw blurRad="38100" dist="19050" dir="2700000" algn="tl" rotWithShape="0">
                    <a:schemeClr val="dk1">
                      <a:alpha val="40000"/>
                    </a:schemeClr>
                  </a:outerShdw>
                </a:effectLst>
              </a:rPr>
              <a:t>Cloud Platform and Machine Learning</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8310034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51852" y="169672"/>
            <a:ext cx="3670172" cy="923330"/>
          </a:xfrm>
          <a:prstGeom prst="rect">
            <a:avLst/>
          </a:prstGeom>
          <a:noFill/>
        </p:spPr>
        <p:txBody>
          <a:bodyPr wrap="none" lIns="91440" tIns="45720" rIns="91440" bIns="45720">
            <a:spAutoFit/>
          </a:bodyPr>
          <a:lstStyle/>
          <a:p>
            <a:pPr algn="ctr"/>
            <a:r>
              <a:rPr lang="en-US" sz="5400" dirty="0" smtClean="0">
                <a:ln w="0"/>
                <a:effectLst>
                  <a:outerShdw blurRad="38100" dist="19050" dir="2700000" algn="tl" rotWithShape="0">
                    <a:schemeClr val="dk1">
                      <a:alpha val="40000"/>
                    </a:schemeClr>
                  </a:outerShdw>
                </a:effectLst>
              </a:rPr>
              <a:t>Architecture</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4" name="Picture 3"/>
          <p:cNvPicPr>
            <a:picLocks noChangeAspect="1"/>
          </p:cNvPicPr>
          <p:nvPr/>
        </p:nvPicPr>
        <p:blipFill>
          <a:blip r:embed="rId2"/>
          <a:stretch>
            <a:fillRect/>
          </a:stretch>
        </p:blipFill>
        <p:spPr>
          <a:xfrm>
            <a:off x="5984409" y="1543763"/>
            <a:ext cx="6030023" cy="4032790"/>
          </a:xfrm>
          <a:prstGeom prst="rect">
            <a:avLst/>
          </a:prstGeom>
        </p:spPr>
      </p:pic>
      <p:sp>
        <p:nvSpPr>
          <p:cNvPr id="5" name="TextBox 4"/>
          <p:cNvSpPr txBox="1"/>
          <p:nvPr/>
        </p:nvSpPr>
        <p:spPr>
          <a:xfrm>
            <a:off x="167425" y="1543763"/>
            <a:ext cx="5816984" cy="4524315"/>
          </a:xfrm>
          <a:prstGeom prst="rect">
            <a:avLst/>
          </a:prstGeom>
          <a:noFill/>
        </p:spPr>
        <p:txBody>
          <a:bodyPr wrap="square" rtlCol="0">
            <a:spAutoFit/>
          </a:bodyPr>
          <a:lstStyle/>
          <a:p>
            <a:r>
              <a:rPr lang="en-IN" dirty="0"/>
              <a:t>The layered architecture has two distinct divisions with an Internet layer in between to serve the purpose of a common </a:t>
            </a:r>
            <a:r>
              <a:rPr lang="en-IN" dirty="0" smtClean="0"/>
              <a:t>media for </a:t>
            </a:r>
            <a:r>
              <a:rPr lang="en-IN" dirty="0"/>
              <a:t>communication. The two layers at the bottom con-tribute to </a:t>
            </a:r>
            <a:r>
              <a:rPr lang="en-IN" b="1" dirty="0"/>
              <a:t>data capturing </a:t>
            </a:r>
            <a:r>
              <a:rPr lang="en-IN" dirty="0"/>
              <a:t>while the two layers at the top are responsible for </a:t>
            </a:r>
            <a:r>
              <a:rPr lang="en-IN" b="1" dirty="0"/>
              <a:t>data utilization </a:t>
            </a:r>
            <a:r>
              <a:rPr lang="en-IN" dirty="0"/>
              <a:t>in </a:t>
            </a:r>
            <a:r>
              <a:rPr lang="en-IN" dirty="0" smtClean="0"/>
              <a:t>applications</a:t>
            </a:r>
          </a:p>
          <a:p>
            <a:endParaRPr lang="en-IN" dirty="0"/>
          </a:p>
          <a:p>
            <a:r>
              <a:rPr lang="en-IN" b="1" dirty="0"/>
              <a:t>Edge layer</a:t>
            </a:r>
            <a:r>
              <a:rPr lang="en-IN" dirty="0"/>
              <a:t>: this hardware layer consists of sensor networks, embedded systems, RFID tags and readers or other soft sensors in different forms. These entities are</a:t>
            </a:r>
          </a:p>
          <a:p>
            <a:r>
              <a:rPr lang="en-IN" dirty="0"/>
              <a:t>the primary data sensors deployed in the field. Many of these hardware elements provide </a:t>
            </a:r>
            <a:r>
              <a:rPr lang="en-IN" b="1" dirty="0"/>
              <a:t>identification and information storage (e.g. RFID tags), </a:t>
            </a:r>
            <a:r>
              <a:rPr lang="en-IN" b="1" dirty="0" smtClean="0"/>
              <a:t>information </a:t>
            </a:r>
            <a:r>
              <a:rPr lang="en-IN" b="1" dirty="0"/>
              <a:t>collection (e.g. sensor networks), information processing (e.g. embedded edge processors), communication, control and actuation.</a:t>
            </a:r>
          </a:p>
          <a:p>
            <a:endParaRPr lang="en-IN" dirty="0"/>
          </a:p>
        </p:txBody>
      </p:sp>
    </p:spTree>
    <p:extLst>
      <p:ext uri="{BB962C8B-B14F-4D97-AF65-F5344CB8AC3E}">
        <p14:creationId xmlns:p14="http://schemas.microsoft.com/office/powerpoint/2010/main" val="22053321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37882" y="283335"/>
            <a:ext cx="9916732" cy="5078313"/>
          </a:xfrm>
          <a:prstGeom prst="rect">
            <a:avLst/>
          </a:prstGeom>
          <a:noFill/>
        </p:spPr>
        <p:txBody>
          <a:bodyPr wrap="square" rtlCol="0">
            <a:spAutoFit/>
          </a:bodyPr>
          <a:lstStyle/>
          <a:p>
            <a:r>
              <a:rPr lang="en-IN" b="1" dirty="0" smtClean="0"/>
              <a:t>Access gateway layer</a:t>
            </a:r>
            <a:r>
              <a:rPr lang="en-IN" dirty="0" smtClean="0"/>
              <a:t>: the first stage of data handling happens at this layer. It takes care of message </a:t>
            </a:r>
            <a:r>
              <a:rPr lang="en-IN" b="1" i="1" dirty="0" smtClean="0"/>
              <a:t>routing, publishing and subscribing </a:t>
            </a:r>
            <a:r>
              <a:rPr lang="en-IN" dirty="0" smtClean="0"/>
              <a:t>and also performs </a:t>
            </a:r>
            <a:r>
              <a:rPr lang="en-IN" b="1" i="1" dirty="0" smtClean="0"/>
              <a:t>cross platform communication</a:t>
            </a:r>
            <a:r>
              <a:rPr lang="en-IN" dirty="0" smtClean="0"/>
              <a:t>, if required.</a:t>
            </a:r>
          </a:p>
          <a:p>
            <a:endParaRPr lang="en-IN" dirty="0" smtClean="0"/>
          </a:p>
          <a:p>
            <a:endParaRPr lang="en-IN" b="1" dirty="0"/>
          </a:p>
          <a:p>
            <a:endParaRPr lang="en-IN" b="1" dirty="0" smtClean="0"/>
          </a:p>
          <a:p>
            <a:r>
              <a:rPr lang="en-IN" b="1" dirty="0" smtClean="0"/>
              <a:t>Middleware layer</a:t>
            </a:r>
            <a:r>
              <a:rPr lang="en-IN" dirty="0" smtClean="0"/>
              <a:t>: this is one of the most critical layers that operates in </a:t>
            </a:r>
            <a:r>
              <a:rPr lang="en-IN" b="1" i="1" dirty="0" smtClean="0"/>
              <a:t>bidirectional</a:t>
            </a:r>
            <a:r>
              <a:rPr lang="en-IN" dirty="0" smtClean="0"/>
              <a:t> mode. It acts as an interface between the hardware layer at the bottom and the application layer at the top. It is responsible for critical functions such as </a:t>
            </a:r>
            <a:r>
              <a:rPr lang="en-IN" b="1" i="1" dirty="0" smtClean="0"/>
              <a:t>device management and information management </a:t>
            </a:r>
            <a:r>
              <a:rPr lang="en-IN" dirty="0" smtClean="0"/>
              <a:t>and also takes care of issues like </a:t>
            </a:r>
            <a:r>
              <a:rPr lang="en-IN" b="1" i="1" dirty="0" smtClean="0"/>
              <a:t>data filtering, data aggregation, semantic analysis, access control, information discovery </a:t>
            </a:r>
            <a:r>
              <a:rPr lang="en-IN" dirty="0" smtClean="0"/>
              <a:t>such as EPC (Electronic Product Code) information service and ONS(Object Naming Service)</a:t>
            </a:r>
          </a:p>
          <a:p>
            <a:endParaRPr lang="en-IN" dirty="0" smtClean="0"/>
          </a:p>
          <a:p>
            <a:r>
              <a:rPr lang="en-IN" dirty="0" smtClean="0"/>
              <a:t> </a:t>
            </a:r>
          </a:p>
          <a:p>
            <a:r>
              <a:rPr lang="en-IN" b="1" dirty="0" smtClean="0"/>
              <a:t>Application layer</a:t>
            </a:r>
            <a:r>
              <a:rPr lang="en-IN" dirty="0" smtClean="0"/>
              <a:t>: this layer at the top of the stack is responsible for delivery of various applications to different users in IoT. The applications can be from different industry verticals such as: manufacturing, logistics, retail, environment, public safety, healthcare, food and drug etc. With the increasing maturity of RFID technology, numerous applications are evolving which will be under the umbrella of IoT.</a:t>
            </a:r>
          </a:p>
          <a:p>
            <a:r>
              <a:rPr lang="en-IN" dirty="0" smtClean="0"/>
              <a:t> </a:t>
            </a:r>
          </a:p>
          <a:p>
            <a:endParaRPr lang="en-IN" dirty="0"/>
          </a:p>
        </p:txBody>
      </p:sp>
    </p:spTree>
    <p:extLst>
      <p:ext uri="{BB962C8B-B14F-4D97-AF65-F5344CB8AC3E}">
        <p14:creationId xmlns:p14="http://schemas.microsoft.com/office/powerpoint/2010/main" val="16353170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5167" y="1504529"/>
            <a:ext cx="7520112" cy="4669849"/>
          </a:xfrm>
        </p:spPr>
      </p:pic>
      <p:sp>
        <p:nvSpPr>
          <p:cNvPr id="4" name="Rectangle 3"/>
          <p:cNvSpPr/>
          <p:nvPr/>
        </p:nvSpPr>
        <p:spPr>
          <a:xfrm>
            <a:off x="4046696" y="237014"/>
            <a:ext cx="3634970"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Applications</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0016309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1095"/>
            <a:ext cx="3553258" cy="279858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237" y="81094"/>
            <a:ext cx="4498763" cy="2798583"/>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899251"/>
            <a:ext cx="5348649" cy="2624914"/>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81983" y="2899251"/>
            <a:ext cx="4610017" cy="2748385"/>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64403" y="100668"/>
            <a:ext cx="4128834" cy="2779010"/>
          </a:xfrm>
          <a:prstGeom prst="rect">
            <a:avLst/>
          </a:prstGeom>
        </p:spPr>
      </p:pic>
    </p:spTree>
    <p:extLst>
      <p:ext uri="{BB962C8B-B14F-4D97-AF65-F5344CB8AC3E}">
        <p14:creationId xmlns:p14="http://schemas.microsoft.com/office/powerpoint/2010/main" val="17223266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82489" y="2216708"/>
            <a:ext cx="5290552" cy="923330"/>
          </a:xfrm>
          <a:prstGeom prst="rect">
            <a:avLst/>
          </a:prstGeom>
          <a:noFill/>
        </p:spPr>
        <p:txBody>
          <a:bodyPr wrap="none" lIns="91440" tIns="45720" rIns="91440" bIns="45720">
            <a:spAutoFit/>
          </a:bodyPr>
          <a:lstStyle/>
          <a:p>
            <a:pPr algn="ctr"/>
            <a:r>
              <a:rPr lang="en-US" sz="5400" b="0" cap="none" spc="0" dirty="0" smtClean="0">
                <a:ln w="0"/>
                <a:solidFill>
                  <a:schemeClr val="accent1"/>
                </a:solidFill>
                <a:effectLst>
                  <a:outerShdw blurRad="38100" dist="25400" dir="5400000" algn="ctr" rotWithShape="0">
                    <a:srgbClr val="6E747A">
                      <a:alpha val="43000"/>
                    </a:srgbClr>
                  </a:outerShdw>
                </a:effectLst>
              </a:rPr>
              <a:t>What Exactly is it?</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7240083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dirty="0" smtClean="0"/>
              <a:t>Smart Home/Buildings</a:t>
            </a:r>
          </a:p>
          <a:p>
            <a:r>
              <a:rPr lang="en-IN" dirty="0" smtClean="0"/>
              <a:t>Smart Cities</a:t>
            </a:r>
          </a:p>
          <a:p>
            <a:r>
              <a:rPr lang="en-IN" dirty="0" smtClean="0"/>
              <a:t>Smart Grids</a:t>
            </a:r>
          </a:p>
          <a:p>
            <a:r>
              <a:rPr lang="en-IN" dirty="0" smtClean="0"/>
              <a:t>Environmental monitoring</a:t>
            </a:r>
          </a:p>
          <a:p>
            <a:r>
              <a:rPr lang="en-IN" dirty="0" smtClean="0"/>
              <a:t>Healthcare</a:t>
            </a:r>
          </a:p>
          <a:p>
            <a:r>
              <a:rPr lang="en-IN" dirty="0" smtClean="0"/>
              <a:t>Smart Business/inventory and Product management</a:t>
            </a:r>
          </a:p>
          <a:p>
            <a:r>
              <a:rPr lang="en-IN" dirty="0" smtClean="0"/>
              <a:t>Security and Surveillance</a:t>
            </a:r>
            <a:endParaRPr lang="en-IN" dirty="0"/>
          </a:p>
        </p:txBody>
      </p:sp>
    </p:spTree>
    <p:extLst>
      <p:ext uri="{BB962C8B-B14F-4D97-AF65-F5344CB8AC3E}">
        <p14:creationId xmlns:p14="http://schemas.microsoft.com/office/powerpoint/2010/main" val="15267102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1" y="1187660"/>
            <a:ext cx="5060324" cy="4351338"/>
          </a:xfrm>
        </p:spPr>
        <p:txBody>
          <a:bodyPr>
            <a:normAutofit/>
          </a:bodyPr>
          <a:lstStyle/>
          <a:p>
            <a:r>
              <a:rPr lang="en-IN" sz="2000" dirty="0"/>
              <a:t>R</a:t>
            </a:r>
            <a:r>
              <a:rPr lang="en-IN" sz="2000" dirty="0" smtClean="0"/>
              <a:t>educing </a:t>
            </a:r>
            <a:r>
              <a:rPr lang="en-IN" sz="2000" dirty="0"/>
              <a:t>the consumption of resources associated to buildings (electricity, water</a:t>
            </a:r>
            <a:r>
              <a:rPr lang="en-IN" sz="2000" dirty="0" smtClean="0"/>
              <a:t>)</a:t>
            </a:r>
          </a:p>
          <a:p>
            <a:r>
              <a:rPr lang="en-IN" sz="2000" dirty="0"/>
              <a:t>B</a:t>
            </a:r>
            <a:r>
              <a:rPr lang="en-IN" sz="2000" dirty="0" smtClean="0"/>
              <a:t>oth </a:t>
            </a:r>
            <a:r>
              <a:rPr lang="en-IN" sz="2000" dirty="0"/>
              <a:t>in </a:t>
            </a:r>
            <a:r>
              <a:rPr lang="en-IN" sz="2000" b="1" dirty="0"/>
              <a:t>economic terms </a:t>
            </a:r>
            <a:r>
              <a:rPr lang="en-IN" sz="2000" dirty="0"/>
              <a:t>(reduced operational expenditures) as well as </a:t>
            </a:r>
            <a:r>
              <a:rPr lang="en-IN" sz="2000" b="1" dirty="0"/>
              <a:t>societal ones</a:t>
            </a:r>
            <a:r>
              <a:rPr lang="en-IN" sz="2000" dirty="0"/>
              <a:t> (reducing the carbon footprint associated to buildings, which are a key contributors to the global greenhouse gas </a:t>
            </a:r>
            <a:r>
              <a:rPr lang="en-IN" sz="2000" dirty="0" smtClean="0"/>
              <a:t>emissions</a:t>
            </a:r>
          </a:p>
          <a:p>
            <a:r>
              <a:rPr lang="en-IN" sz="2000" dirty="0"/>
              <a:t>as well as in improving the satisfaction level of humans populating </a:t>
            </a:r>
            <a:r>
              <a:rPr lang="en-IN" sz="2000" dirty="0" smtClean="0"/>
              <a:t>it.eg: optimum temperature using smart </a:t>
            </a:r>
            <a:r>
              <a:rPr lang="en-IN" sz="2000" dirty="0" err="1" smtClean="0"/>
              <a:t>Hvac</a:t>
            </a:r>
            <a:r>
              <a:rPr lang="en-IN" sz="2000" dirty="0" smtClean="0"/>
              <a:t> system</a:t>
            </a:r>
            <a:endParaRPr lang="en-IN" sz="2000" dirty="0"/>
          </a:p>
        </p:txBody>
      </p:sp>
      <p:sp>
        <p:nvSpPr>
          <p:cNvPr id="4" name="Rectangle 3"/>
          <p:cNvSpPr/>
          <p:nvPr/>
        </p:nvSpPr>
        <p:spPr>
          <a:xfrm>
            <a:off x="2283180" y="169672"/>
            <a:ext cx="6407524" cy="923330"/>
          </a:xfrm>
          <a:prstGeom prst="rect">
            <a:avLst/>
          </a:prstGeom>
          <a:noFill/>
        </p:spPr>
        <p:txBody>
          <a:bodyPr wrap="none" lIns="91440" tIns="45720" rIns="91440" bIns="45720">
            <a:spAutoFit/>
          </a:bodyPr>
          <a:lstStyle/>
          <a:p>
            <a:pPr algn="ctr"/>
            <a:r>
              <a:rPr lang="en-US" sz="5400" dirty="0" smtClean="0">
                <a:ln w="0"/>
                <a:effectLst>
                  <a:outerShdw blurRad="38100" dist="19050" dir="2700000" algn="tl" rotWithShape="0">
                    <a:schemeClr val="dk1">
                      <a:alpha val="40000"/>
                    </a:schemeClr>
                  </a:outerShdw>
                </a:effectLst>
              </a:rPr>
              <a:t>Smart Building /Home</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6225" y="1187660"/>
            <a:ext cx="3188958" cy="2116352"/>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11903" y="3866114"/>
            <a:ext cx="3284703" cy="2848583"/>
          </a:xfrm>
          <a:prstGeom prst="rect">
            <a:avLst/>
          </a:prstGeom>
        </p:spPr>
      </p:pic>
      <p:sp>
        <p:nvSpPr>
          <p:cNvPr id="6" name="TextBox 5"/>
          <p:cNvSpPr txBox="1"/>
          <p:nvPr/>
        </p:nvSpPr>
        <p:spPr>
          <a:xfrm>
            <a:off x="5363571" y="5732060"/>
            <a:ext cx="1501254" cy="646331"/>
          </a:xfrm>
          <a:prstGeom prst="rect">
            <a:avLst/>
          </a:prstGeom>
          <a:noFill/>
        </p:spPr>
        <p:txBody>
          <a:bodyPr wrap="square" rtlCol="0">
            <a:spAutoFit/>
          </a:bodyPr>
          <a:lstStyle/>
          <a:p>
            <a:r>
              <a:rPr lang="en-IN" dirty="0" err="1" smtClean="0"/>
              <a:t>Cybertecture</a:t>
            </a:r>
            <a:r>
              <a:rPr lang="en-IN" dirty="0" smtClean="0"/>
              <a:t> mirror</a:t>
            </a:r>
            <a:endParaRPr lang="en-IN" dirty="0"/>
          </a:p>
        </p:txBody>
      </p:sp>
    </p:spTree>
    <p:extLst>
      <p:ext uri="{BB962C8B-B14F-4D97-AF65-F5344CB8AC3E}">
        <p14:creationId xmlns:p14="http://schemas.microsoft.com/office/powerpoint/2010/main" val="4581450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2138" y="939113"/>
            <a:ext cx="6155028" cy="4418498"/>
          </a:xfrm>
        </p:spPr>
        <p:txBody>
          <a:bodyPr>
            <a:noAutofit/>
          </a:bodyPr>
          <a:lstStyle/>
          <a:p>
            <a:r>
              <a:rPr lang="en-IN" sz="1600" b="1" dirty="0"/>
              <a:t>Smart Parking</a:t>
            </a:r>
            <a:r>
              <a:rPr lang="en-IN" sz="1600" dirty="0"/>
              <a:t/>
            </a:r>
            <a:br>
              <a:rPr lang="en-IN" sz="1600" dirty="0"/>
            </a:br>
            <a:r>
              <a:rPr lang="en-IN" sz="1600" dirty="0"/>
              <a:t>Monitoring of parking spaces availability in the city</a:t>
            </a:r>
            <a:r>
              <a:rPr lang="en-IN" sz="1600" dirty="0" smtClean="0"/>
              <a:t>.</a:t>
            </a:r>
            <a:endParaRPr lang="en-IN" sz="1600" b="1" dirty="0"/>
          </a:p>
          <a:p>
            <a:r>
              <a:rPr lang="en-IN" sz="1600" b="1" dirty="0"/>
              <a:t>Structural health</a:t>
            </a:r>
            <a:r>
              <a:rPr lang="en-IN" sz="1600" dirty="0"/>
              <a:t/>
            </a:r>
            <a:br>
              <a:rPr lang="en-IN" sz="1600" dirty="0"/>
            </a:br>
            <a:r>
              <a:rPr lang="en-IN" sz="1600" dirty="0"/>
              <a:t>Monitoring of vibrations and material conditions in buildings, bridges and historical monuments</a:t>
            </a:r>
            <a:r>
              <a:rPr lang="en-IN" sz="1600" dirty="0" smtClean="0"/>
              <a:t>.</a:t>
            </a:r>
            <a:endParaRPr lang="en-IN" sz="1600" b="1" dirty="0"/>
          </a:p>
          <a:p>
            <a:r>
              <a:rPr lang="en-IN" sz="1600" b="1" dirty="0"/>
              <a:t>Noise Urban Maps</a:t>
            </a:r>
            <a:r>
              <a:rPr lang="en-IN" sz="1600" dirty="0"/>
              <a:t/>
            </a:r>
            <a:br>
              <a:rPr lang="en-IN" sz="1600" dirty="0"/>
            </a:br>
            <a:r>
              <a:rPr lang="en-IN" sz="1600" dirty="0"/>
              <a:t>Sound monitoring in bar areas and centric zones in real time</a:t>
            </a:r>
            <a:r>
              <a:rPr lang="en-IN" sz="1600" dirty="0" smtClean="0"/>
              <a:t>.</a:t>
            </a:r>
            <a:endParaRPr lang="en-IN" sz="1600" b="1" dirty="0"/>
          </a:p>
          <a:p>
            <a:r>
              <a:rPr lang="en-IN" sz="1600" b="1" dirty="0"/>
              <a:t>Traffic Congestion</a:t>
            </a:r>
            <a:r>
              <a:rPr lang="en-IN" sz="1600" dirty="0"/>
              <a:t/>
            </a:r>
            <a:br>
              <a:rPr lang="en-IN" sz="1600" dirty="0"/>
            </a:br>
            <a:r>
              <a:rPr lang="en-IN" sz="1600" dirty="0"/>
              <a:t>Monitoring of vehicles and pedestrian levels to optimize driving and walking </a:t>
            </a:r>
            <a:r>
              <a:rPr lang="en-IN" sz="1600" dirty="0" smtClean="0"/>
              <a:t>routes.eg: </a:t>
            </a:r>
            <a:r>
              <a:rPr lang="en-IN" sz="1600" dirty="0" err="1" smtClean="0"/>
              <a:t>placemeter</a:t>
            </a:r>
            <a:endParaRPr lang="en-IN" sz="1600" b="1" dirty="0"/>
          </a:p>
          <a:p>
            <a:r>
              <a:rPr lang="en-IN" sz="1600" b="1" dirty="0"/>
              <a:t>Smart Lighting</a:t>
            </a:r>
            <a:r>
              <a:rPr lang="en-IN" sz="1600" dirty="0"/>
              <a:t/>
            </a:r>
            <a:br>
              <a:rPr lang="en-IN" sz="1600" dirty="0"/>
            </a:br>
            <a:r>
              <a:rPr lang="en-IN" sz="1600" dirty="0"/>
              <a:t>Intelligent and weather adaptive lighting in street lights</a:t>
            </a:r>
            <a:r>
              <a:rPr lang="en-IN" sz="1600" dirty="0" smtClean="0"/>
              <a:t>.</a:t>
            </a:r>
            <a:endParaRPr lang="en-IN" sz="1600" b="1" dirty="0"/>
          </a:p>
          <a:p>
            <a:r>
              <a:rPr lang="en-IN" sz="1600" b="1" dirty="0"/>
              <a:t>Waste Management</a:t>
            </a:r>
            <a:r>
              <a:rPr lang="en-IN" sz="1600" dirty="0"/>
              <a:t/>
            </a:r>
            <a:br>
              <a:rPr lang="en-IN" sz="1600" dirty="0"/>
            </a:br>
            <a:r>
              <a:rPr lang="en-IN" sz="1600" dirty="0"/>
              <a:t>Detection of rubbish levels in containers to optimize the trash collection routes</a:t>
            </a:r>
            <a:r>
              <a:rPr lang="en-IN" sz="1600" dirty="0" smtClean="0"/>
              <a:t>.</a:t>
            </a:r>
            <a:endParaRPr lang="en-IN" sz="1600" b="1" dirty="0"/>
          </a:p>
          <a:p>
            <a:r>
              <a:rPr lang="en-IN" sz="1600" b="1" dirty="0"/>
              <a:t>Smart Roads</a:t>
            </a:r>
            <a:r>
              <a:rPr lang="en-IN" sz="1600" dirty="0"/>
              <a:t/>
            </a:r>
            <a:br>
              <a:rPr lang="en-IN" sz="1600" dirty="0"/>
            </a:br>
            <a:r>
              <a:rPr lang="en-IN" sz="1600" dirty="0"/>
              <a:t>Intelligent Highways with warning messages and diversions according to climate conditions and unexpected events like accidents or traffic jams.</a:t>
            </a:r>
          </a:p>
          <a:p>
            <a:endParaRPr lang="en-IN" sz="1600" dirty="0"/>
          </a:p>
        </p:txBody>
      </p:sp>
      <p:sp>
        <p:nvSpPr>
          <p:cNvPr id="4" name="Rectangle 3"/>
          <p:cNvSpPr/>
          <p:nvPr/>
        </p:nvSpPr>
        <p:spPr>
          <a:xfrm>
            <a:off x="3710652" y="169672"/>
            <a:ext cx="3372728" cy="769441"/>
          </a:xfrm>
          <a:prstGeom prst="rect">
            <a:avLst/>
          </a:prstGeom>
          <a:noFill/>
        </p:spPr>
        <p:txBody>
          <a:bodyPr wrap="square" lIns="91440" tIns="45720" rIns="91440" bIns="45720">
            <a:spAutoFit/>
          </a:bodyPr>
          <a:lstStyle/>
          <a:p>
            <a:pPr algn="ctr"/>
            <a:r>
              <a:rPr lang="en-US" sz="4400" dirty="0" smtClean="0">
                <a:ln w="0"/>
                <a:effectLst>
                  <a:outerShdw blurRad="38100" dist="19050" dir="2700000" algn="tl" rotWithShape="0">
                    <a:schemeClr val="dk1">
                      <a:alpha val="40000"/>
                    </a:schemeClr>
                  </a:outerShdw>
                </a:effectLst>
              </a:rPr>
              <a:t>Smart Cities</a:t>
            </a:r>
            <a:endParaRPr lang="en-US" sz="4400" b="0" cap="none" spc="0" dirty="0">
              <a:ln w="0"/>
              <a:solidFill>
                <a:schemeClr val="tx1"/>
              </a:solidFill>
              <a:effectLst>
                <a:outerShdw blurRad="38100" dist="19050" dir="2700000" algn="tl" rotWithShape="0">
                  <a:schemeClr val="dk1">
                    <a:alpha val="40000"/>
                  </a:schemeClr>
                </a:outerShdw>
              </a:effectLs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9790" y="4740036"/>
            <a:ext cx="4320113" cy="1769946"/>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3313" y="169672"/>
            <a:ext cx="4009842" cy="4339883"/>
          </a:xfrm>
          <a:prstGeom prst="rect">
            <a:avLst/>
          </a:prstGeom>
        </p:spPr>
      </p:pic>
    </p:spTree>
    <p:extLst>
      <p:ext uri="{BB962C8B-B14F-4D97-AF65-F5344CB8AC3E}">
        <p14:creationId xmlns:p14="http://schemas.microsoft.com/office/powerpoint/2010/main" val="41966302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457" y="280821"/>
            <a:ext cx="7792872" cy="438135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8907" y="4821374"/>
            <a:ext cx="3228690" cy="1818262"/>
          </a:xfrm>
          <a:prstGeom prst="rect">
            <a:avLst/>
          </a:prstGeom>
        </p:spPr>
      </p:pic>
    </p:spTree>
    <p:extLst>
      <p:ext uri="{BB962C8B-B14F-4D97-AF65-F5344CB8AC3E}">
        <p14:creationId xmlns:p14="http://schemas.microsoft.com/office/powerpoint/2010/main" val="29887823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6255" y="1093002"/>
            <a:ext cx="11140819" cy="4351338"/>
          </a:xfrm>
        </p:spPr>
        <p:txBody>
          <a:bodyPr>
            <a:normAutofit/>
          </a:bodyPr>
          <a:lstStyle/>
          <a:p>
            <a:r>
              <a:rPr lang="en-IN" sz="2200" i="1" dirty="0"/>
              <a:t>Power Internet of Things (PIoT)</a:t>
            </a:r>
            <a:r>
              <a:rPr lang="en-IN" sz="2200" dirty="0"/>
              <a:t> </a:t>
            </a:r>
            <a:r>
              <a:rPr lang="en-IN" sz="2200" dirty="0" smtClean="0"/>
              <a:t>can </a:t>
            </a:r>
            <a:r>
              <a:rPr lang="en-IN" sz="2200" dirty="0"/>
              <a:t>be widely applied in every aspect of smart grid, such as power generation, transmission</a:t>
            </a:r>
            <a:r>
              <a:rPr lang="en-IN" sz="2200" dirty="0" smtClean="0"/>
              <a:t>, </a:t>
            </a:r>
            <a:r>
              <a:rPr lang="en-IN" sz="2200" dirty="0"/>
              <a:t>distribution and consumption</a:t>
            </a:r>
            <a:r>
              <a:rPr lang="en-IN" sz="2200" b="1" dirty="0"/>
              <a:t>. </a:t>
            </a:r>
            <a:r>
              <a:rPr lang="en-IN" sz="2200" dirty="0"/>
              <a:t>AMR (auto meter reading) </a:t>
            </a:r>
            <a:r>
              <a:rPr lang="en-IN" sz="2200" dirty="0" smtClean="0"/>
              <a:t>gives </a:t>
            </a:r>
            <a:r>
              <a:rPr lang="en-IN" sz="2200" dirty="0"/>
              <a:t>real time </a:t>
            </a:r>
            <a:r>
              <a:rPr lang="en-IN" sz="2200" dirty="0" smtClean="0"/>
              <a:t>data.</a:t>
            </a:r>
          </a:p>
          <a:p>
            <a:r>
              <a:rPr lang="en-IN" sz="2200" dirty="0" smtClean="0"/>
              <a:t>IoT </a:t>
            </a:r>
            <a:r>
              <a:rPr lang="en-IN" sz="2200" dirty="0"/>
              <a:t>based online monitoring system of power lines for transmission tower leaning, conductor galloping, icing, temperature, wind deviation, micro meteorology and EV assistant management systems are some of the areas.</a:t>
            </a:r>
          </a:p>
          <a:p>
            <a:endParaRPr lang="en-IN" dirty="0"/>
          </a:p>
        </p:txBody>
      </p:sp>
      <p:sp>
        <p:nvSpPr>
          <p:cNvPr id="4" name="Rectangle 3"/>
          <p:cNvSpPr/>
          <p:nvPr/>
        </p:nvSpPr>
        <p:spPr>
          <a:xfrm>
            <a:off x="3876563" y="169672"/>
            <a:ext cx="3220754" cy="923330"/>
          </a:xfrm>
          <a:prstGeom prst="rect">
            <a:avLst/>
          </a:prstGeom>
          <a:noFill/>
        </p:spPr>
        <p:txBody>
          <a:bodyPr wrap="none" lIns="91440" tIns="45720" rIns="91440" bIns="45720">
            <a:spAutoFit/>
          </a:bodyPr>
          <a:lstStyle/>
          <a:p>
            <a:pPr algn="ctr"/>
            <a:r>
              <a:rPr lang="en-US" sz="5400" dirty="0" smtClean="0">
                <a:ln w="0"/>
                <a:effectLst>
                  <a:outerShdw blurRad="38100" dist="19050" dir="2700000" algn="tl" rotWithShape="0">
                    <a:schemeClr val="dk1">
                      <a:alpha val="40000"/>
                    </a:schemeClr>
                  </a:outerShdw>
                </a:effectLst>
              </a:rPr>
              <a:t>Smart Grid</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036" y="3425588"/>
            <a:ext cx="3068478" cy="3174045"/>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654" y="3005600"/>
            <a:ext cx="4839375" cy="3562847"/>
          </a:xfrm>
          <a:prstGeom prst="rect">
            <a:avLst/>
          </a:prstGeom>
        </p:spPr>
      </p:pic>
    </p:spTree>
    <p:extLst>
      <p:ext uri="{BB962C8B-B14F-4D97-AF65-F5344CB8AC3E}">
        <p14:creationId xmlns:p14="http://schemas.microsoft.com/office/powerpoint/2010/main" val="42576329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970172" cy="4351338"/>
          </a:xfrm>
        </p:spPr>
        <p:txBody>
          <a:bodyPr>
            <a:normAutofit/>
          </a:bodyPr>
          <a:lstStyle/>
          <a:p>
            <a:r>
              <a:rPr lang="en-IN" sz="2000" dirty="0" smtClean="0"/>
              <a:t> </a:t>
            </a:r>
            <a:r>
              <a:rPr lang="en-IN" sz="2000" b="1" i="1" dirty="0"/>
              <a:t>natural phenomena and processes (e.g., temperature, wind, rainfall, </a:t>
            </a:r>
            <a:r>
              <a:rPr lang="en-IN" sz="2000" b="1" i="1" dirty="0" smtClean="0"/>
              <a:t>humidity, noise etc) </a:t>
            </a:r>
            <a:r>
              <a:rPr lang="en-IN" sz="2000" dirty="0" smtClean="0"/>
              <a:t>can be monitored and such </a:t>
            </a:r>
            <a:r>
              <a:rPr lang="en-IN" sz="2000" dirty="0"/>
              <a:t>heterogeneous data </a:t>
            </a:r>
            <a:r>
              <a:rPr lang="en-IN" sz="2000" dirty="0" smtClean="0"/>
              <a:t>can be seamlessly integrated </a:t>
            </a:r>
            <a:r>
              <a:rPr lang="en-IN" sz="2000" dirty="0"/>
              <a:t>into </a:t>
            </a:r>
            <a:r>
              <a:rPr lang="en-IN" sz="2000" b="1" i="1" dirty="0"/>
              <a:t>global applications</a:t>
            </a:r>
            <a:r>
              <a:rPr lang="en-IN" sz="2000" b="1" i="1" dirty="0" smtClean="0"/>
              <a:t>.</a:t>
            </a:r>
          </a:p>
          <a:p>
            <a:endParaRPr lang="en-IN" sz="2000" dirty="0"/>
          </a:p>
          <a:p>
            <a:r>
              <a:rPr lang="en-IN" sz="2000" dirty="0"/>
              <a:t>The vast deployment of miniaturized devices may enable access to critical areas, whereby the presence of human operators might not represent a viable option </a:t>
            </a:r>
            <a:r>
              <a:rPr lang="en-IN" sz="2000" b="1" dirty="0"/>
              <a:t>(e.g., volcanic areas, oceanic abysses, remote areas), from where sensed information can be communicated to a decision point in order to detect anomalous conditions</a:t>
            </a:r>
          </a:p>
        </p:txBody>
      </p:sp>
      <p:sp>
        <p:nvSpPr>
          <p:cNvPr id="4" name="Rectangle 3"/>
          <p:cNvSpPr/>
          <p:nvPr/>
        </p:nvSpPr>
        <p:spPr>
          <a:xfrm>
            <a:off x="1708986" y="169672"/>
            <a:ext cx="7555915" cy="923330"/>
          </a:xfrm>
          <a:prstGeom prst="rect">
            <a:avLst/>
          </a:prstGeom>
          <a:noFill/>
        </p:spPr>
        <p:txBody>
          <a:bodyPr wrap="none" lIns="91440" tIns="45720" rIns="91440" bIns="45720">
            <a:spAutoFit/>
          </a:bodyPr>
          <a:lstStyle/>
          <a:p>
            <a:pPr algn="ctr"/>
            <a:r>
              <a:rPr lang="en-US" sz="5400" dirty="0" smtClean="0">
                <a:ln w="0"/>
                <a:effectLst>
                  <a:outerShdw blurRad="38100" dist="19050" dir="2700000" algn="tl" rotWithShape="0">
                    <a:schemeClr val="dk1">
                      <a:alpha val="40000"/>
                    </a:schemeClr>
                  </a:outerShdw>
                </a:effectLst>
              </a:rPr>
              <a:t>Environmental monitoring</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02643" y="1241946"/>
            <a:ext cx="4767364" cy="3691719"/>
          </a:xfrm>
          <a:prstGeom prst="rect">
            <a:avLst/>
          </a:prstGeom>
        </p:spPr>
      </p:pic>
      <p:sp>
        <p:nvSpPr>
          <p:cNvPr id="5" name="TextBox 4"/>
          <p:cNvSpPr txBox="1"/>
          <p:nvPr/>
        </p:nvSpPr>
        <p:spPr>
          <a:xfrm>
            <a:off x="7601803" y="5472752"/>
            <a:ext cx="1828800" cy="646331"/>
          </a:xfrm>
          <a:prstGeom prst="rect">
            <a:avLst/>
          </a:prstGeom>
          <a:noFill/>
        </p:spPr>
        <p:txBody>
          <a:bodyPr wrap="square" rtlCol="0">
            <a:spAutoFit/>
          </a:bodyPr>
          <a:lstStyle/>
          <a:p>
            <a:r>
              <a:rPr lang="en-IN" dirty="0" err="1" smtClean="0"/>
              <a:t>Netamo</a:t>
            </a:r>
            <a:r>
              <a:rPr lang="en-IN" dirty="0" smtClean="0"/>
              <a:t> weather sensor</a:t>
            </a:r>
            <a:endParaRPr lang="en-IN" dirty="0"/>
          </a:p>
        </p:txBody>
      </p:sp>
    </p:spTree>
    <p:extLst>
      <p:ext uri="{BB962C8B-B14F-4D97-AF65-F5344CB8AC3E}">
        <p14:creationId xmlns:p14="http://schemas.microsoft.com/office/powerpoint/2010/main" val="26490485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622442" cy="4351338"/>
          </a:xfrm>
        </p:spPr>
        <p:txBody>
          <a:bodyPr>
            <a:normAutofit/>
          </a:bodyPr>
          <a:lstStyle/>
          <a:p>
            <a:r>
              <a:rPr lang="en-IN" sz="1800" dirty="0" smtClean="0"/>
              <a:t>Sensors </a:t>
            </a:r>
            <a:r>
              <a:rPr lang="en-IN" sz="1800" dirty="0"/>
              <a:t>either </a:t>
            </a:r>
            <a:r>
              <a:rPr lang="en-IN" sz="1800" b="1" dirty="0"/>
              <a:t>wearable</a:t>
            </a:r>
            <a:r>
              <a:rPr lang="en-IN" sz="1800" dirty="0"/>
              <a:t> (e.g., accelerometers, gyroscopes) or </a:t>
            </a:r>
            <a:r>
              <a:rPr lang="en-IN" sz="1800" b="1" dirty="0"/>
              <a:t>fixed </a:t>
            </a:r>
            <a:r>
              <a:rPr lang="en-IN" sz="1800" dirty="0"/>
              <a:t>(proximity) will be used to gather data used to monitor patient activities in their living </a:t>
            </a:r>
            <a:r>
              <a:rPr lang="en-IN" sz="1800" dirty="0" smtClean="0"/>
              <a:t>environments</a:t>
            </a:r>
          </a:p>
          <a:p>
            <a:r>
              <a:rPr lang="en-IN" sz="1800" dirty="0"/>
              <a:t> </a:t>
            </a:r>
            <a:r>
              <a:rPr lang="en-IN" sz="1800" dirty="0" smtClean="0"/>
              <a:t> </a:t>
            </a:r>
            <a:r>
              <a:rPr lang="en-IN" sz="1800" dirty="0"/>
              <a:t>The use of wearable sensors, together with suitable applications running on personal computing devices enables people to track their daily activities (</a:t>
            </a:r>
            <a:r>
              <a:rPr lang="en-IN" sz="1800" b="1" dirty="0"/>
              <a:t>steps walked, calories burned exercises performed, etc.), </a:t>
            </a:r>
            <a:r>
              <a:rPr lang="en-IN" sz="1800" dirty="0"/>
              <a:t>providing suggestions for enhancing their lifestyle and prevent the onset of health </a:t>
            </a:r>
            <a:r>
              <a:rPr lang="en-IN" sz="1800" dirty="0" smtClean="0"/>
              <a:t>problems</a:t>
            </a:r>
          </a:p>
          <a:p>
            <a:r>
              <a:rPr lang="en-IN" sz="1800" b="1" dirty="0" smtClean="0"/>
              <a:t>Emergency situations</a:t>
            </a:r>
            <a:endParaRPr lang="en-IN" sz="1800" b="1" dirty="0"/>
          </a:p>
        </p:txBody>
      </p:sp>
      <p:sp>
        <p:nvSpPr>
          <p:cNvPr id="4" name="Rectangle 3"/>
          <p:cNvSpPr/>
          <p:nvPr/>
        </p:nvSpPr>
        <p:spPr>
          <a:xfrm>
            <a:off x="3864765" y="169672"/>
            <a:ext cx="3244350" cy="923330"/>
          </a:xfrm>
          <a:prstGeom prst="rect">
            <a:avLst/>
          </a:prstGeom>
          <a:noFill/>
        </p:spPr>
        <p:txBody>
          <a:bodyPr wrap="none" lIns="91440" tIns="45720" rIns="91440" bIns="45720">
            <a:spAutoFit/>
          </a:bodyPr>
          <a:lstStyle/>
          <a:p>
            <a:pPr algn="ctr"/>
            <a:r>
              <a:rPr lang="en-US" sz="5400" dirty="0" smtClean="0">
                <a:ln w="0"/>
                <a:effectLst>
                  <a:outerShdw blurRad="38100" dist="19050" dir="2700000" algn="tl" rotWithShape="0">
                    <a:schemeClr val="dk1">
                      <a:alpha val="40000"/>
                    </a:schemeClr>
                  </a:outerShdw>
                </a:effectLst>
              </a:rPr>
              <a:t>Healthcare</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3368" y="996285"/>
            <a:ext cx="3923323" cy="251886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4156" y="3774275"/>
            <a:ext cx="3203584" cy="2402688"/>
          </a:xfrm>
          <a:prstGeom prst="rect">
            <a:avLst/>
          </a:prstGeom>
        </p:spPr>
      </p:pic>
    </p:spTree>
    <p:extLst>
      <p:ext uri="{BB962C8B-B14F-4D97-AF65-F5344CB8AC3E}">
        <p14:creationId xmlns:p14="http://schemas.microsoft.com/office/powerpoint/2010/main" val="37457749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5768662" cy="4351338"/>
          </a:xfrm>
        </p:spPr>
        <p:txBody>
          <a:bodyPr>
            <a:normAutofit fontScale="85000" lnSpcReduction="10000"/>
          </a:bodyPr>
          <a:lstStyle/>
          <a:p>
            <a:r>
              <a:rPr lang="en-IN" sz="2000" dirty="0"/>
              <a:t>RFID are customarily used to monitor and manage the movement of products through a supply </a:t>
            </a:r>
            <a:r>
              <a:rPr lang="en-IN" sz="2000" dirty="0" smtClean="0"/>
              <a:t>chain, while </a:t>
            </a:r>
            <a:r>
              <a:rPr lang="en-IN" sz="2000" dirty="0"/>
              <a:t>readers are placed throughout the facility to be monitored. </a:t>
            </a:r>
            <a:r>
              <a:rPr lang="en-IN" sz="2000" b="1" dirty="0"/>
              <a:t>IoT </a:t>
            </a:r>
            <a:r>
              <a:rPr lang="en-IN" sz="2000" dirty="0"/>
              <a:t>technologies can </a:t>
            </a:r>
            <a:r>
              <a:rPr lang="en-IN" sz="2000" b="1" dirty="0"/>
              <a:t>provide enhanced flexibility in terms of readers positions</a:t>
            </a:r>
            <a:r>
              <a:rPr lang="en-IN" sz="2000" dirty="0"/>
              <a:t>, while at the same time enabling seamless interoperability between RFID-based </a:t>
            </a:r>
            <a:r>
              <a:rPr lang="en-IN" sz="2000" dirty="0" smtClean="0"/>
              <a:t>applications</a:t>
            </a:r>
          </a:p>
          <a:p>
            <a:pPr fontAlgn="base"/>
            <a:r>
              <a:rPr lang="en-IN" sz="2000" dirty="0" smtClean="0"/>
              <a:t>real-time </a:t>
            </a:r>
            <a:r>
              <a:rPr lang="en-IN" sz="2000" b="1" dirty="0"/>
              <a:t>product availability </a:t>
            </a:r>
            <a:r>
              <a:rPr lang="en-IN" sz="2000" dirty="0"/>
              <a:t>and maintain </a:t>
            </a:r>
            <a:r>
              <a:rPr lang="en-IN" sz="2000" b="1" dirty="0"/>
              <a:t>accurate stock inventory</a:t>
            </a:r>
            <a:r>
              <a:rPr lang="en-IN" sz="2000" b="1" dirty="0" smtClean="0"/>
              <a:t>.</a:t>
            </a:r>
          </a:p>
          <a:p>
            <a:pPr fontAlgn="base"/>
            <a:r>
              <a:rPr lang="en-IN" sz="2000" b="1" dirty="0" smtClean="0"/>
              <a:t>after-market </a:t>
            </a:r>
            <a:r>
              <a:rPr lang="en-IN" sz="2000" b="1" dirty="0"/>
              <a:t>support</a:t>
            </a:r>
            <a:r>
              <a:rPr lang="en-IN" sz="2000" dirty="0"/>
              <a:t>, whereby users can automatically retrieve all data about the products they bought. </a:t>
            </a:r>
            <a:endParaRPr lang="en-IN" sz="2000" dirty="0" smtClean="0"/>
          </a:p>
          <a:p>
            <a:pPr fontAlgn="base"/>
            <a:r>
              <a:rPr lang="en-IN" sz="2000" dirty="0" smtClean="0"/>
              <a:t>Also</a:t>
            </a:r>
            <a:r>
              <a:rPr lang="en-IN" sz="2000" dirty="0"/>
              <a:t>, </a:t>
            </a:r>
            <a:r>
              <a:rPr lang="en-IN" sz="2000" b="1" dirty="0"/>
              <a:t>identification technologies </a:t>
            </a:r>
            <a:r>
              <a:rPr lang="en-IN" sz="2000" dirty="0"/>
              <a:t>can help in </a:t>
            </a:r>
            <a:r>
              <a:rPr lang="en-IN" sz="2000" b="1" dirty="0"/>
              <a:t>limiting thefts </a:t>
            </a:r>
            <a:r>
              <a:rPr lang="en-IN" sz="2000" dirty="0"/>
              <a:t>and in </a:t>
            </a:r>
            <a:r>
              <a:rPr lang="en-IN" sz="2000" b="1" dirty="0"/>
              <a:t>fighting counterfeiting</a:t>
            </a:r>
            <a:r>
              <a:rPr lang="en-IN" sz="2000" dirty="0"/>
              <a:t> by providing products with a unique </a:t>
            </a:r>
            <a:r>
              <a:rPr lang="en-IN" sz="2000" dirty="0" smtClean="0"/>
              <a:t>identifier</a:t>
            </a:r>
          </a:p>
          <a:p>
            <a:pPr fontAlgn="base"/>
            <a:r>
              <a:rPr lang="en-IN" sz="2000" b="1" dirty="0" smtClean="0"/>
              <a:t>bio-sensor </a:t>
            </a:r>
            <a:r>
              <a:rPr lang="en-IN" sz="2000" b="1" dirty="0"/>
              <a:t>technologies </a:t>
            </a:r>
            <a:r>
              <a:rPr lang="en-IN" sz="2000" dirty="0"/>
              <a:t>in combination with RFID technology </a:t>
            </a:r>
            <a:r>
              <a:rPr lang="en-IN" sz="2000" dirty="0" smtClean="0"/>
              <a:t>final </a:t>
            </a:r>
            <a:r>
              <a:rPr lang="en-IN" sz="2000" dirty="0"/>
              <a:t>product quality and possible shelf life deterioration of the product, e.g., in the food </a:t>
            </a:r>
            <a:r>
              <a:rPr lang="en-IN" sz="2000" dirty="0" smtClean="0"/>
              <a:t>industry parameters </a:t>
            </a:r>
            <a:r>
              <a:rPr lang="en-IN" sz="2000" dirty="0"/>
              <a:t>such as temperature and bacterial composition in order to guarantee required quality of the final product.</a:t>
            </a:r>
          </a:p>
          <a:p>
            <a:endParaRPr lang="en-IN" sz="2000" dirty="0"/>
          </a:p>
        </p:txBody>
      </p:sp>
      <p:sp>
        <p:nvSpPr>
          <p:cNvPr id="4" name="Rectangle 3"/>
          <p:cNvSpPr/>
          <p:nvPr/>
        </p:nvSpPr>
        <p:spPr>
          <a:xfrm>
            <a:off x="2576671" y="71299"/>
            <a:ext cx="7038658" cy="1446550"/>
          </a:xfrm>
          <a:prstGeom prst="rect">
            <a:avLst/>
          </a:prstGeom>
          <a:noFill/>
        </p:spPr>
        <p:txBody>
          <a:bodyPr wrap="none" lIns="91440" tIns="45720" rIns="91440" bIns="45720">
            <a:spAutoFit/>
          </a:bodyPr>
          <a:lstStyle/>
          <a:p>
            <a:pPr algn="ctr"/>
            <a:r>
              <a:rPr lang="en-IN" sz="4400" dirty="0" smtClean="0"/>
              <a:t>Smart Business/inventory and</a:t>
            </a:r>
          </a:p>
          <a:p>
            <a:pPr algn="ctr"/>
            <a:r>
              <a:rPr lang="en-IN" sz="4400" dirty="0" smtClean="0"/>
              <a:t> Product management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5887" y="2784143"/>
            <a:ext cx="4710370" cy="1998383"/>
          </a:xfrm>
          <a:prstGeom prst="rect">
            <a:avLst/>
          </a:prstGeom>
        </p:spPr>
      </p:pic>
    </p:spTree>
    <p:extLst>
      <p:ext uri="{BB962C8B-B14F-4D97-AF65-F5344CB8AC3E}">
        <p14:creationId xmlns:p14="http://schemas.microsoft.com/office/powerpoint/2010/main" val="32330904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944414" cy="4351338"/>
          </a:xfrm>
        </p:spPr>
        <p:txBody>
          <a:bodyPr>
            <a:normAutofit/>
          </a:bodyPr>
          <a:lstStyle/>
          <a:p>
            <a:r>
              <a:rPr lang="en-IN" sz="2000" dirty="0"/>
              <a:t>Ambient sensors can be used to monitor the presence of dangerous chemicals</a:t>
            </a:r>
            <a:r>
              <a:rPr lang="en-IN" sz="2000" dirty="0" smtClean="0"/>
              <a:t>.</a:t>
            </a:r>
          </a:p>
          <a:p>
            <a:r>
              <a:rPr lang="en-IN" sz="2000" dirty="0" smtClean="0"/>
              <a:t> </a:t>
            </a:r>
            <a:r>
              <a:rPr lang="en-IN" sz="2000" dirty="0"/>
              <a:t>Sensors monitoring the behaviour of people may be used to assess the presence of people acting in a suspicious way. </a:t>
            </a:r>
          </a:p>
          <a:p>
            <a:r>
              <a:rPr lang="en-IN" sz="2000" dirty="0" smtClean="0"/>
              <a:t>Personal </a:t>
            </a:r>
            <a:r>
              <a:rPr lang="en-IN" sz="2000" dirty="0"/>
              <a:t>identification by means of RFID or similar technologies is also an option. </a:t>
            </a:r>
            <a:endParaRPr lang="en-IN" sz="2000" dirty="0" smtClean="0"/>
          </a:p>
          <a:p>
            <a:r>
              <a:rPr lang="en-IN" sz="2000" dirty="0" smtClean="0"/>
              <a:t>Fire safety</a:t>
            </a:r>
          </a:p>
          <a:p>
            <a:r>
              <a:rPr lang="en-IN" sz="2000" dirty="0" smtClean="0"/>
              <a:t>Access control</a:t>
            </a:r>
          </a:p>
          <a:p>
            <a:pPr marL="0" indent="0">
              <a:buNone/>
            </a:pPr>
            <a:endParaRPr lang="en-IN" sz="2000" dirty="0"/>
          </a:p>
        </p:txBody>
      </p:sp>
      <p:sp>
        <p:nvSpPr>
          <p:cNvPr id="2" name="Rectangle 1"/>
          <p:cNvSpPr/>
          <p:nvPr/>
        </p:nvSpPr>
        <p:spPr>
          <a:xfrm>
            <a:off x="2237674" y="159741"/>
            <a:ext cx="7215117" cy="923330"/>
          </a:xfrm>
          <a:prstGeom prst="rect">
            <a:avLst/>
          </a:prstGeom>
          <a:noFill/>
        </p:spPr>
        <p:txBody>
          <a:bodyPr wrap="none" lIns="91440" tIns="45720" rIns="91440" bIns="45720">
            <a:spAutoFit/>
          </a:bodyPr>
          <a:lstStyle/>
          <a:p>
            <a:r>
              <a:rPr lang="en-IN" sz="5400" dirty="0" smtClean="0"/>
              <a:t>Security and Surveillance</a:t>
            </a:r>
            <a:endParaRPr lang="en-IN" sz="5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5216" y="1083071"/>
            <a:ext cx="4647372" cy="260757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21819" y="4041137"/>
            <a:ext cx="3986816" cy="2242584"/>
          </a:xfrm>
          <a:prstGeom prst="rect">
            <a:avLst/>
          </a:prstGeom>
        </p:spPr>
      </p:pic>
    </p:spTree>
    <p:extLst>
      <p:ext uri="{BB962C8B-B14F-4D97-AF65-F5344CB8AC3E}">
        <p14:creationId xmlns:p14="http://schemas.microsoft.com/office/powerpoint/2010/main" val="32444076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6992155" cy="4351338"/>
          </a:xfrm>
        </p:spPr>
        <p:txBody>
          <a:bodyPr>
            <a:normAutofit fontScale="92500" lnSpcReduction="20000"/>
          </a:bodyPr>
          <a:lstStyle/>
          <a:p>
            <a:r>
              <a:rPr lang="en-IN" dirty="0" smtClean="0"/>
              <a:t> </a:t>
            </a:r>
            <a:r>
              <a:rPr lang="en-IN" b="1" dirty="0"/>
              <a:t>Network Foundation</a:t>
            </a:r>
            <a:r>
              <a:rPr lang="en-IN" dirty="0"/>
              <a:t>—limitations of the current Internet architecture in terms of mobility, availability, manageability and </a:t>
            </a:r>
            <a:r>
              <a:rPr lang="en-IN" dirty="0" smtClean="0"/>
              <a:t>scalability</a:t>
            </a:r>
            <a:endParaRPr lang="en-IN" dirty="0"/>
          </a:p>
          <a:p>
            <a:r>
              <a:rPr lang="en-IN" dirty="0" smtClean="0"/>
              <a:t> </a:t>
            </a:r>
            <a:r>
              <a:rPr lang="en-IN" b="1" dirty="0"/>
              <a:t>Security, Privacy and </a:t>
            </a:r>
            <a:r>
              <a:rPr lang="en-IN" b="1" dirty="0" smtClean="0"/>
              <a:t>Trust</a:t>
            </a:r>
            <a:endParaRPr lang="en-IN" dirty="0"/>
          </a:p>
          <a:p>
            <a:r>
              <a:rPr lang="en-IN" dirty="0" smtClean="0"/>
              <a:t> </a:t>
            </a:r>
            <a:r>
              <a:rPr lang="en-IN" b="1" dirty="0"/>
              <a:t>Managing heterogeneity</a:t>
            </a:r>
            <a:r>
              <a:rPr lang="en-IN" dirty="0"/>
              <a:t>—managing </a:t>
            </a:r>
            <a:r>
              <a:rPr lang="en-IN" dirty="0" smtClean="0"/>
              <a:t> and standardization of heterogeneous </a:t>
            </a:r>
            <a:r>
              <a:rPr lang="en-IN" dirty="0"/>
              <a:t>applications, environments and devices constitute a major challenge. </a:t>
            </a:r>
            <a:endParaRPr lang="en-IN" dirty="0" smtClean="0"/>
          </a:p>
          <a:p>
            <a:r>
              <a:rPr lang="en-IN" dirty="0" smtClean="0"/>
              <a:t> </a:t>
            </a:r>
            <a:r>
              <a:rPr lang="en-IN" b="1" dirty="0" smtClean="0"/>
              <a:t>Managing and Mining large amount of information and data</a:t>
            </a:r>
            <a:endParaRPr lang="en-IN" dirty="0"/>
          </a:p>
          <a:p>
            <a:r>
              <a:rPr lang="en-IN" b="1" dirty="0"/>
              <a:t>D</a:t>
            </a:r>
            <a:r>
              <a:rPr lang="en-IN" b="1" dirty="0" smtClean="0"/>
              <a:t>esign of transducers </a:t>
            </a:r>
            <a:r>
              <a:rPr lang="en-IN" dirty="0" smtClean="0"/>
              <a:t>to match small energy sources like irregular vibrations.</a:t>
            </a:r>
          </a:p>
          <a:p>
            <a:pPr marL="0" indent="0">
              <a:buNone/>
            </a:pPr>
            <a:endParaRPr lang="en-IN" dirty="0"/>
          </a:p>
          <a:p>
            <a:endParaRPr lang="en-IN" dirty="0"/>
          </a:p>
        </p:txBody>
      </p:sp>
      <p:sp>
        <p:nvSpPr>
          <p:cNvPr id="2" name="Rectangle 1"/>
          <p:cNvSpPr/>
          <p:nvPr/>
        </p:nvSpPr>
        <p:spPr>
          <a:xfrm>
            <a:off x="1998371" y="378681"/>
            <a:ext cx="8195257" cy="923330"/>
          </a:xfrm>
          <a:prstGeom prst="rect">
            <a:avLst/>
          </a:prstGeom>
          <a:noFill/>
        </p:spPr>
        <p:txBody>
          <a:bodyPr wrap="none" lIns="91440" tIns="45720" rIns="91440" bIns="45720">
            <a:spAutoFit/>
          </a:bodyPr>
          <a:lstStyle/>
          <a:p>
            <a:r>
              <a:rPr lang="en-IN" sz="5400" dirty="0" smtClean="0"/>
              <a:t>   Challenges &amp;Future Trends</a:t>
            </a:r>
            <a:endParaRPr lang="en-IN" sz="5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0355" y="1352316"/>
            <a:ext cx="4155189" cy="2459604"/>
          </a:xfrm>
          <a:prstGeom prst="rect">
            <a:avLst/>
          </a:prstGeom>
        </p:spPr>
      </p:pic>
    </p:spTree>
    <p:extLst>
      <p:ext uri="{BB962C8B-B14F-4D97-AF65-F5344CB8AC3E}">
        <p14:creationId xmlns:p14="http://schemas.microsoft.com/office/powerpoint/2010/main" val="34707703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156361" y="536963"/>
            <a:ext cx="5035639" cy="5909310"/>
          </a:xfrm>
          <a:prstGeom prst="rect">
            <a:avLst/>
          </a:prstGeom>
          <a:noFill/>
        </p:spPr>
        <p:txBody>
          <a:bodyPr wrap="square" rtlCol="0">
            <a:spAutoFit/>
          </a:bodyPr>
          <a:lstStyle/>
          <a:p>
            <a:pPr marL="285750" indent="-285750">
              <a:buFont typeface="Arial" panose="020B0604020202020204" pitchFamily="34" charset="0"/>
              <a:buChar char="•"/>
            </a:pPr>
            <a:r>
              <a:rPr lang="en-IN" dirty="0" smtClean="0"/>
              <a:t>It is the next stage of internet when “things” are connected to web /network</a:t>
            </a:r>
          </a:p>
          <a:p>
            <a:endParaRPr lang="en-IN" dirty="0" smtClean="0"/>
          </a:p>
          <a:p>
            <a:pPr marL="285750" indent="-285750">
              <a:buFont typeface="Arial" panose="020B0604020202020204" pitchFamily="34" charset="0"/>
              <a:buChar char="•"/>
            </a:pPr>
            <a:r>
              <a:rPr lang="en-IN" dirty="0"/>
              <a:t>The Internet of Things (IoT) is a scenario in which objects, animals or people are provided with unique </a:t>
            </a:r>
            <a:r>
              <a:rPr lang="en-IN" dirty="0" smtClean="0"/>
              <a:t>identifiers(IP address)</a:t>
            </a:r>
            <a:r>
              <a:rPr lang="en-IN" dirty="0"/>
              <a:t> </a:t>
            </a:r>
            <a:r>
              <a:rPr lang="en-IN" dirty="0" smtClean="0"/>
              <a:t> and has  </a:t>
            </a:r>
            <a:r>
              <a:rPr lang="en-IN" dirty="0"/>
              <a:t>the ability to transfer data over a network without requiring human-to-human or human-to-computer interaction. IoT has evolved from the convergence of wireless technologies, micro-electromechanical systems (MEMS) and the Internet</a:t>
            </a:r>
            <a:r>
              <a:rPr lang="en-IN" dirty="0" smtClean="0"/>
              <a: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smtClean="0"/>
              <a:t>The </a:t>
            </a:r>
            <a:r>
              <a:rPr lang="en-IN" dirty="0"/>
              <a:t>ITU has </a:t>
            </a:r>
            <a:r>
              <a:rPr lang="en-IN" dirty="0" smtClean="0"/>
              <a:t>described four </a:t>
            </a:r>
            <a:r>
              <a:rPr lang="en-IN" dirty="0"/>
              <a:t>dimensions in IoT: </a:t>
            </a:r>
            <a:r>
              <a:rPr lang="en-IN" b="1" i="1" dirty="0"/>
              <a:t>item identification</a:t>
            </a:r>
            <a:r>
              <a:rPr lang="en-IN" i="1" dirty="0"/>
              <a:t> </a:t>
            </a:r>
            <a:r>
              <a:rPr lang="en-IN" dirty="0"/>
              <a:t>(“tagging things”), </a:t>
            </a:r>
            <a:r>
              <a:rPr lang="en-IN" b="1" i="1" dirty="0"/>
              <a:t>sensors and wireless sensor networks</a:t>
            </a:r>
            <a:r>
              <a:rPr lang="en-IN" i="1" dirty="0"/>
              <a:t> </a:t>
            </a:r>
            <a:r>
              <a:rPr lang="en-IN" dirty="0"/>
              <a:t>(“feeling things”), </a:t>
            </a:r>
            <a:r>
              <a:rPr lang="en-IN" b="1" i="1" dirty="0"/>
              <a:t>embedded systems</a:t>
            </a:r>
            <a:r>
              <a:rPr lang="en-IN" i="1" dirty="0"/>
              <a:t> </a:t>
            </a:r>
            <a:r>
              <a:rPr lang="en-IN" dirty="0"/>
              <a:t>(“thinking things”) and </a:t>
            </a:r>
            <a:r>
              <a:rPr lang="en-IN" b="1" i="1" dirty="0" err="1"/>
              <a:t>nano</a:t>
            </a:r>
            <a:r>
              <a:rPr lang="en-IN" b="1" i="1" dirty="0"/>
              <a:t>-technology</a:t>
            </a:r>
            <a:r>
              <a:rPr lang="en-IN" i="1" dirty="0"/>
              <a:t> </a:t>
            </a:r>
            <a:r>
              <a:rPr lang="en-IN" dirty="0"/>
              <a:t>(“shrinking things”)</a:t>
            </a:r>
            <a:endParaRPr lang="en-IN" dirty="0" smtClean="0"/>
          </a:p>
          <a:p>
            <a:pPr marL="285750" indent="-285750">
              <a:buFont typeface="Arial" panose="020B0604020202020204" pitchFamily="34" charset="0"/>
              <a:buChar char="•"/>
            </a:pPr>
            <a:endParaRPr lang="en-IN" dirty="0"/>
          </a:p>
          <a:p>
            <a:endParaRPr lang="en-IN" dirty="0"/>
          </a:p>
          <a:p>
            <a:endParaRPr lang="en-IN"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515"/>
            <a:ext cx="6903076" cy="6875514"/>
          </a:xfrm>
          <a:prstGeom prst="rect">
            <a:avLst/>
          </a:prstGeom>
        </p:spPr>
      </p:pic>
    </p:spTree>
    <p:extLst>
      <p:ext uri="{BB962C8B-B14F-4D97-AF65-F5344CB8AC3E}">
        <p14:creationId xmlns:p14="http://schemas.microsoft.com/office/powerpoint/2010/main" val="343825257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55000" lnSpcReduction="20000"/>
          </a:bodyPr>
          <a:lstStyle/>
          <a:p>
            <a:pPr marL="0" indent="0">
              <a:buNone/>
            </a:pPr>
            <a:r>
              <a:rPr lang="en-IN" dirty="0"/>
              <a:t>[1] ITU Internet report, 2005</a:t>
            </a:r>
          </a:p>
          <a:p>
            <a:pPr marL="0" indent="0">
              <a:buNone/>
            </a:pPr>
            <a:r>
              <a:rPr lang="en-IN" dirty="0"/>
              <a:t>[2] Lu Tang, </a:t>
            </a:r>
            <a:r>
              <a:rPr lang="en-IN" dirty="0" err="1"/>
              <a:t>Neng</a:t>
            </a:r>
            <a:r>
              <a:rPr lang="en-IN" dirty="0"/>
              <a:t> Wang, “Future Internet: The Internet of Things”, 2010 3rd International Conference on Advanced Computer Theory and Engineering (ICACTE)</a:t>
            </a:r>
          </a:p>
          <a:p>
            <a:pPr marL="0" indent="0">
              <a:buNone/>
            </a:pPr>
            <a:r>
              <a:rPr lang="en-IN" dirty="0"/>
              <a:t>[3] Yen-</a:t>
            </a:r>
            <a:r>
              <a:rPr lang="en-IN" dirty="0" err="1"/>
              <a:t>Kuang</a:t>
            </a:r>
            <a:r>
              <a:rPr lang="en-IN" dirty="0"/>
              <a:t> Chen,</a:t>
            </a:r>
            <a:r>
              <a:rPr lang="en-IN" b="1" dirty="0"/>
              <a:t> “</a:t>
            </a:r>
            <a:r>
              <a:rPr lang="en-IN" dirty="0"/>
              <a:t>Challenges and Opportunities of Internet of Things”,2012 IEEE</a:t>
            </a:r>
          </a:p>
          <a:p>
            <a:pPr marL="0" indent="0">
              <a:buNone/>
            </a:pPr>
            <a:r>
              <a:rPr lang="en-IN" dirty="0"/>
              <a:t>[4] Daniele </a:t>
            </a:r>
            <a:r>
              <a:rPr lang="en-IN" dirty="0" err="1"/>
              <a:t>Miorandi</a:t>
            </a:r>
            <a:r>
              <a:rPr lang="en-IN" dirty="0"/>
              <a:t> , Sabrina </a:t>
            </a:r>
            <a:r>
              <a:rPr lang="en-IN" dirty="0" err="1"/>
              <a:t>Sicari</a:t>
            </a:r>
            <a:r>
              <a:rPr lang="en-IN" dirty="0"/>
              <a:t> ,Francesco De </a:t>
            </a:r>
            <a:r>
              <a:rPr lang="en-IN" dirty="0" err="1"/>
              <a:t>Pellegrini</a:t>
            </a:r>
            <a:r>
              <a:rPr lang="en-IN" dirty="0"/>
              <a:t> ,</a:t>
            </a:r>
            <a:r>
              <a:rPr lang="en-IN" dirty="0" err="1"/>
              <a:t>Imrich</a:t>
            </a:r>
            <a:r>
              <a:rPr lang="en-IN" dirty="0"/>
              <a:t> </a:t>
            </a:r>
            <a:r>
              <a:rPr lang="en-IN" dirty="0" err="1"/>
              <a:t>Chlamtac</a:t>
            </a:r>
            <a:r>
              <a:rPr lang="en-IN" dirty="0"/>
              <a:t>,”Internet of things: Vision, applications and research challenges”</a:t>
            </a:r>
          </a:p>
          <a:p>
            <a:pPr marL="0" indent="0">
              <a:buNone/>
            </a:pPr>
            <a:r>
              <a:rPr lang="en-IN" dirty="0"/>
              <a:t>[5] Yang Song, </a:t>
            </a:r>
            <a:r>
              <a:rPr lang="en-IN" dirty="0" err="1"/>
              <a:t>Bingjun</a:t>
            </a:r>
            <a:r>
              <a:rPr lang="en-IN" dirty="0"/>
              <a:t> Han, Xin Zhang, </a:t>
            </a:r>
            <a:r>
              <a:rPr lang="en-IN" dirty="0" err="1"/>
              <a:t>Dacheng</a:t>
            </a:r>
            <a:r>
              <a:rPr lang="en-IN" dirty="0"/>
              <a:t> Yang,” Modelling and Simulation of Smart Home Scenario Based On Internet Of Things”</a:t>
            </a:r>
          </a:p>
          <a:p>
            <a:pPr marL="0" indent="0">
              <a:buNone/>
            </a:pPr>
            <a:r>
              <a:rPr lang="en-IN" dirty="0"/>
              <a:t>[6]Goldman Sachs, IoT Primer, “The Internet of Things: Making sense of the next mega Trend”, September 3,2014</a:t>
            </a:r>
          </a:p>
          <a:p>
            <a:pPr marL="0" indent="0">
              <a:buNone/>
            </a:pPr>
            <a:r>
              <a:rPr lang="en-IN" dirty="0"/>
              <a:t>[7]</a:t>
            </a:r>
            <a:r>
              <a:rPr lang="en-IN" u="sng" dirty="0">
                <a:hlinkClick r:id="rId2"/>
              </a:rPr>
              <a:t>www.wikipedia.com</a:t>
            </a:r>
            <a:endParaRPr lang="en-IN" dirty="0"/>
          </a:p>
          <a:p>
            <a:pPr marL="0" indent="0">
              <a:buNone/>
            </a:pPr>
            <a:r>
              <a:rPr lang="en-IN" dirty="0"/>
              <a:t>[8] Louis Coetzee, Johan Eksteens, ”The Internet of Things – Promise for the</a:t>
            </a:r>
          </a:p>
          <a:p>
            <a:pPr marL="0" indent="0">
              <a:buNone/>
            </a:pPr>
            <a:r>
              <a:rPr lang="en-IN" dirty="0"/>
              <a:t>Future? An Introduction”,</a:t>
            </a:r>
            <a:r>
              <a:rPr lang="en-IN" i="1" dirty="0"/>
              <a:t> </a:t>
            </a:r>
            <a:r>
              <a:rPr lang="en-IN" dirty="0"/>
              <a:t>IST-Africa 2011 Conference Proceedings</a:t>
            </a:r>
          </a:p>
          <a:p>
            <a:pPr marL="0" indent="0">
              <a:buNone/>
            </a:pPr>
            <a:r>
              <a:rPr lang="en-IN" dirty="0"/>
              <a:t>[9] </a:t>
            </a:r>
            <a:r>
              <a:rPr lang="en-IN" u="sng" dirty="0">
                <a:hlinkClick r:id="rId3"/>
              </a:rPr>
              <a:t>http://postscapes.com/internet-of-things-technologies</a:t>
            </a:r>
            <a:r>
              <a:rPr lang="en-IN" dirty="0"/>
              <a:t> </a:t>
            </a:r>
          </a:p>
          <a:p>
            <a:pPr marL="0" indent="0">
              <a:buNone/>
            </a:pPr>
            <a:r>
              <a:rPr lang="en-IN" dirty="0"/>
              <a:t>[10] Iker </a:t>
            </a:r>
            <a:r>
              <a:rPr lang="en-IN" dirty="0" err="1"/>
              <a:t>Mayordomo</a:t>
            </a:r>
            <a:r>
              <a:rPr lang="en-IN" dirty="0"/>
              <a:t>, Peter Spies, Fritz Meier, Stephan Otto, Sebastian </a:t>
            </a:r>
            <a:r>
              <a:rPr lang="en-IN" dirty="0" err="1"/>
              <a:t>Lempert</a:t>
            </a:r>
            <a:r>
              <a:rPr lang="en-IN" dirty="0"/>
              <a:t>, Josef Bernhard and Alexander </a:t>
            </a:r>
            <a:r>
              <a:rPr lang="en-IN" dirty="0" err="1"/>
              <a:t>Pflaum</a:t>
            </a:r>
            <a:r>
              <a:rPr lang="en-IN" dirty="0"/>
              <a:t> ”Emerging technologies and challenges for internet of things”</a:t>
            </a:r>
          </a:p>
          <a:p>
            <a:pPr marL="0" indent="0">
              <a:buNone/>
            </a:pPr>
            <a:r>
              <a:rPr lang="en-IN" dirty="0"/>
              <a:t>[11] Qinghai </a:t>
            </a:r>
            <a:r>
              <a:rPr lang="en-IN" dirty="0" err="1"/>
              <a:t>Ou</a:t>
            </a:r>
            <a:r>
              <a:rPr lang="en-IN" dirty="0"/>
              <a:t>, Yan Zhen, </a:t>
            </a:r>
            <a:r>
              <a:rPr lang="en-IN" dirty="0" err="1"/>
              <a:t>Xiangzhen</a:t>
            </a:r>
            <a:r>
              <a:rPr lang="en-IN" dirty="0"/>
              <a:t> Li, </a:t>
            </a:r>
            <a:r>
              <a:rPr lang="en-IN" dirty="0" err="1"/>
              <a:t>Yiying</a:t>
            </a:r>
            <a:r>
              <a:rPr lang="en-IN" dirty="0"/>
              <a:t> Zhang, </a:t>
            </a:r>
            <a:r>
              <a:rPr lang="en-IN" dirty="0" err="1"/>
              <a:t>Lingkang</a:t>
            </a:r>
            <a:r>
              <a:rPr lang="en-IN" dirty="0"/>
              <a:t> Zeng “Application of IoT in smart grid power transmission”,2012</a:t>
            </a:r>
          </a:p>
          <a:p>
            <a:pPr marL="0" indent="0">
              <a:buNone/>
            </a:pPr>
            <a:endParaRPr lang="en-IN" dirty="0"/>
          </a:p>
        </p:txBody>
      </p:sp>
      <p:sp>
        <p:nvSpPr>
          <p:cNvPr id="2" name="Rectangle 1"/>
          <p:cNvSpPr/>
          <p:nvPr/>
        </p:nvSpPr>
        <p:spPr>
          <a:xfrm>
            <a:off x="3826115" y="211256"/>
            <a:ext cx="3748398" cy="923330"/>
          </a:xfrm>
          <a:prstGeom prst="rect">
            <a:avLst/>
          </a:prstGeom>
          <a:noFill/>
        </p:spPr>
        <p:txBody>
          <a:bodyPr wrap="none" lIns="91440" tIns="45720" rIns="91440" bIns="45720">
            <a:spAutoFit/>
          </a:bodyPr>
          <a:lstStyle/>
          <a:p>
            <a:r>
              <a:rPr lang="en-IN" sz="5400" dirty="0" smtClean="0"/>
              <a:t>   References</a:t>
            </a:r>
            <a:endParaRPr lang="en-IN" sz="5400" dirty="0"/>
          </a:p>
        </p:txBody>
      </p:sp>
    </p:spTree>
    <p:extLst>
      <p:ext uri="{BB962C8B-B14F-4D97-AF65-F5344CB8AC3E}">
        <p14:creationId xmlns:p14="http://schemas.microsoft.com/office/powerpoint/2010/main" val="15840382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94047" y="2155966"/>
            <a:ext cx="3655424" cy="2585323"/>
          </a:xfrm>
          <a:prstGeom prst="rect">
            <a:avLst/>
          </a:prstGeom>
          <a:noFill/>
        </p:spPr>
        <p:txBody>
          <a:bodyPr wrap="none" lIns="91440" tIns="45720" rIns="91440" bIns="45720">
            <a:spAutoFit/>
          </a:bodyPr>
          <a:lstStyle/>
          <a:p>
            <a:pPr algn="ctr"/>
            <a:r>
              <a:rPr lang="en-US" sz="5400" b="0" cap="none" spc="0" dirty="0" smtClean="0">
                <a:ln w="0"/>
                <a:solidFill>
                  <a:schemeClr val="accent1"/>
                </a:solidFill>
                <a:effectLst>
                  <a:outerShdw blurRad="38100" dist="25400" dir="5400000" algn="ctr" rotWithShape="0">
                    <a:srgbClr val="6E747A">
                      <a:alpha val="43000"/>
                    </a:srgbClr>
                  </a:outerShdw>
                </a:effectLst>
              </a:rPr>
              <a:t>Thank you</a:t>
            </a:r>
          </a:p>
          <a:p>
            <a:pPr algn="ctr"/>
            <a:endParaRPr lang="en-US" sz="5400" dirty="0">
              <a:ln w="0"/>
              <a:solidFill>
                <a:schemeClr val="accent1"/>
              </a:solidFill>
              <a:effectLst>
                <a:outerShdw blurRad="38100" dist="25400" dir="5400000" algn="ctr" rotWithShape="0">
                  <a:srgbClr val="6E747A">
                    <a:alpha val="43000"/>
                  </a:srgbClr>
                </a:outerShdw>
              </a:effectLst>
            </a:endParaRPr>
          </a:p>
          <a:p>
            <a:pPr algn="ctr"/>
            <a:r>
              <a:rPr lang="en-US" sz="5400" b="0" cap="none" spc="0" dirty="0" smtClean="0">
                <a:ln w="0"/>
                <a:solidFill>
                  <a:schemeClr val="accent1"/>
                </a:solidFill>
                <a:effectLst>
                  <a:outerShdw blurRad="38100" dist="25400" dir="5400000" algn="ctr" rotWithShape="0">
                    <a:srgbClr val="6E747A">
                      <a:alpha val="43000"/>
                    </a:srgbClr>
                  </a:outerShdw>
                </a:effectLst>
              </a:rPr>
              <a:t>Questions??</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5051345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30514" y="301408"/>
            <a:ext cx="2188548" cy="923330"/>
          </a:xfrm>
          <a:prstGeom prst="rect">
            <a:avLst/>
          </a:prstGeom>
          <a:noFill/>
        </p:spPr>
        <p:txBody>
          <a:bodyPr wrap="none" lIns="91440" tIns="45720" rIns="91440" bIns="45720">
            <a:spAutoFit/>
          </a:bodyPr>
          <a:lstStyle/>
          <a:p>
            <a:pPr algn="ctr"/>
            <a:r>
              <a:rPr lang="en-US" sz="5400" dirty="0" smtClean="0">
                <a:ln w="0"/>
                <a:effectLst>
                  <a:outerShdw blurRad="38100" dist="19050" dir="2700000" algn="tl" rotWithShape="0">
                    <a:schemeClr val="dk1">
                      <a:alpha val="40000"/>
                    </a:schemeClr>
                  </a:outerShdw>
                </a:effectLst>
              </a:rPr>
              <a:t>History</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5" name="Picture 4" descr="A new dimension.bmp"/>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068947"/>
            <a:ext cx="4481848" cy="3721994"/>
          </a:xfrm>
          <a:prstGeom prst="rect">
            <a:avLst/>
          </a:prstGeom>
          <a:noFill/>
          <a:ln>
            <a:noFill/>
          </a:ln>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0514" y="1068947"/>
            <a:ext cx="6544101" cy="5615189"/>
          </a:xfrm>
          <a:prstGeom prst="rect">
            <a:avLst/>
          </a:prstGeom>
        </p:spPr>
      </p:pic>
      <p:graphicFrame>
        <p:nvGraphicFramePr>
          <p:cNvPr id="8" name="Diagram 7"/>
          <p:cNvGraphicFramePr/>
          <p:nvPr>
            <p:extLst>
              <p:ext uri="{D42A27DB-BD31-4B8C-83A1-F6EECF244321}">
                <p14:modId xmlns:p14="http://schemas.microsoft.com/office/powerpoint/2010/main" val="2303966325"/>
              </p:ext>
            </p:extLst>
          </p:nvPr>
        </p:nvGraphicFramePr>
        <p:xfrm>
          <a:off x="894751" y="4423892"/>
          <a:ext cx="4553012" cy="243410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718367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135795" y="2505670"/>
            <a:ext cx="2056205" cy="923330"/>
          </a:xfrm>
          <a:prstGeom prst="rect">
            <a:avLst/>
          </a:prstGeom>
          <a:noFill/>
        </p:spPr>
        <p:txBody>
          <a:bodyPr wrap="none" lIns="91440" tIns="45720" rIns="91440" bIns="45720">
            <a:spAutoFit/>
          </a:bodyPr>
          <a:lstStyle/>
          <a:p>
            <a:pPr algn="ctr"/>
            <a:r>
              <a:rPr lang="en-US" sz="5400" dirty="0" smtClean="0">
                <a:ln w="0"/>
                <a:effectLst>
                  <a:outerShdw blurRad="38100" dist="19050" dir="2700000" algn="tl" rotWithShape="0">
                    <a:schemeClr val="dk1">
                      <a:alpha val="40000"/>
                    </a:schemeClr>
                  </a:outerShdw>
                </a:effectLst>
              </a:rPr>
              <a:t>Trends</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890218" cy="68580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1418" y="0"/>
            <a:ext cx="5174377" cy="6858000"/>
          </a:xfrm>
          <a:prstGeom prst="rect">
            <a:avLst/>
          </a:prstGeom>
        </p:spPr>
      </p:pic>
    </p:spTree>
    <p:extLst>
      <p:ext uri="{BB962C8B-B14F-4D97-AF65-F5344CB8AC3E}">
        <p14:creationId xmlns:p14="http://schemas.microsoft.com/office/powerpoint/2010/main" val="17540720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2261852" cy="6858000"/>
          </a:xfrm>
        </p:spPr>
      </p:pic>
      <p:sp>
        <p:nvSpPr>
          <p:cNvPr id="2" name="Rectangle 1"/>
          <p:cNvSpPr/>
          <p:nvPr/>
        </p:nvSpPr>
        <p:spPr>
          <a:xfrm>
            <a:off x="3847917" y="0"/>
            <a:ext cx="4856779"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Technology used</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3" name="TextBox 2"/>
          <p:cNvSpPr txBox="1"/>
          <p:nvPr/>
        </p:nvSpPr>
        <p:spPr>
          <a:xfrm>
            <a:off x="3847917" y="2665927"/>
            <a:ext cx="8371268" cy="2308324"/>
          </a:xfrm>
          <a:prstGeom prst="rect">
            <a:avLst/>
          </a:prstGeom>
          <a:noFill/>
        </p:spPr>
        <p:txBody>
          <a:bodyPr wrap="square" rtlCol="0">
            <a:spAutoFit/>
          </a:bodyPr>
          <a:lstStyle/>
          <a:p>
            <a:pPr marL="342900" indent="-342900">
              <a:buFont typeface="+mj-lt"/>
              <a:buAutoNum type="arabicPeriod"/>
            </a:pPr>
            <a:r>
              <a:rPr lang="en-IN" sz="2400" dirty="0" smtClean="0"/>
              <a:t>Connectivity and networking</a:t>
            </a:r>
          </a:p>
          <a:p>
            <a:pPr marL="342900" indent="-342900">
              <a:buFont typeface="+mj-lt"/>
              <a:buAutoNum type="arabicPeriod"/>
            </a:pPr>
            <a:r>
              <a:rPr lang="en-IN" sz="2400" dirty="0" smtClean="0"/>
              <a:t>Protocols</a:t>
            </a:r>
          </a:p>
          <a:p>
            <a:pPr marL="342900" indent="-342900">
              <a:buFont typeface="+mj-lt"/>
              <a:buAutoNum type="arabicPeriod"/>
            </a:pPr>
            <a:r>
              <a:rPr lang="en-IN" sz="2400" dirty="0" smtClean="0"/>
              <a:t>Software </a:t>
            </a:r>
          </a:p>
          <a:p>
            <a:pPr marL="342900" indent="-342900">
              <a:buFont typeface="+mj-lt"/>
              <a:buAutoNum type="arabicPeriod"/>
            </a:pPr>
            <a:r>
              <a:rPr lang="en-IN" sz="2400" dirty="0" smtClean="0"/>
              <a:t>Hardware</a:t>
            </a:r>
          </a:p>
          <a:p>
            <a:pPr marL="342900" indent="-342900">
              <a:buFont typeface="+mj-lt"/>
              <a:buAutoNum type="arabicPeriod"/>
            </a:pPr>
            <a:r>
              <a:rPr lang="en-IN" sz="2400" dirty="0" smtClean="0"/>
              <a:t>Cloud and machine learning</a:t>
            </a:r>
          </a:p>
          <a:p>
            <a:endParaRPr lang="en-IN" sz="2400" dirty="0"/>
          </a:p>
        </p:txBody>
      </p:sp>
    </p:spTree>
    <p:extLst>
      <p:ext uri="{BB962C8B-B14F-4D97-AF65-F5344CB8AC3E}">
        <p14:creationId xmlns:p14="http://schemas.microsoft.com/office/powerpoint/2010/main" val="33583319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61852" y="301409"/>
            <a:ext cx="8263289"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Connectivity and networking</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78540" y="1496567"/>
            <a:ext cx="3207814" cy="4351338"/>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122" y="1224740"/>
            <a:ext cx="7443052" cy="5459396"/>
          </a:xfrm>
          <a:prstGeom prst="rect">
            <a:avLst/>
          </a:prstGeom>
        </p:spPr>
      </p:pic>
    </p:spTree>
    <p:extLst>
      <p:ext uri="{BB962C8B-B14F-4D97-AF65-F5344CB8AC3E}">
        <p14:creationId xmlns:p14="http://schemas.microsoft.com/office/powerpoint/2010/main" val="462567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2261852" cy="6858000"/>
          </a:xfrm>
        </p:spPr>
      </p:pic>
      <p:sp>
        <p:nvSpPr>
          <p:cNvPr id="3" name="Rectangle 2"/>
          <p:cNvSpPr/>
          <p:nvPr/>
        </p:nvSpPr>
        <p:spPr>
          <a:xfrm>
            <a:off x="4987313" y="301409"/>
            <a:ext cx="2812373" cy="923330"/>
          </a:xfrm>
          <a:prstGeom prst="rect">
            <a:avLst/>
          </a:prstGeom>
          <a:noFill/>
        </p:spPr>
        <p:txBody>
          <a:bodyPr wrap="none" lIns="91440" tIns="45720" rIns="91440" bIns="45720">
            <a:spAutoFit/>
          </a:bodyPr>
          <a:lstStyle/>
          <a:p>
            <a:pPr algn="ctr"/>
            <a:r>
              <a:rPr lang="en-US" sz="5400" dirty="0" smtClean="0">
                <a:ln w="0"/>
                <a:effectLst>
                  <a:outerShdw blurRad="38100" dist="19050" dir="2700000" algn="tl" rotWithShape="0">
                    <a:schemeClr val="dk1">
                      <a:alpha val="40000"/>
                    </a:schemeClr>
                  </a:outerShdw>
                </a:effectLst>
              </a:rPr>
              <a:t>Protocols</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TextBox 1"/>
          <p:cNvSpPr txBox="1"/>
          <p:nvPr/>
        </p:nvSpPr>
        <p:spPr>
          <a:xfrm>
            <a:off x="3335629" y="1582340"/>
            <a:ext cx="7611414" cy="4524315"/>
          </a:xfrm>
          <a:prstGeom prst="rect">
            <a:avLst/>
          </a:prstGeom>
          <a:noFill/>
        </p:spPr>
        <p:txBody>
          <a:bodyPr wrap="square" rtlCol="0">
            <a:spAutoFit/>
          </a:bodyPr>
          <a:lstStyle/>
          <a:p>
            <a:r>
              <a:rPr lang="en-IN" b="1" u="sng" dirty="0"/>
              <a:t> </a:t>
            </a:r>
            <a:r>
              <a:rPr lang="en-IN" b="1" i="1" u="sng" dirty="0"/>
              <a:t>Constrained Application Protocol (</a:t>
            </a:r>
            <a:r>
              <a:rPr lang="en-IN" b="1" i="1" u="sng" dirty="0" err="1"/>
              <a:t>CoAP</a:t>
            </a:r>
            <a:r>
              <a:rPr lang="en-IN" b="1" i="1" u="sng" dirty="0"/>
              <a:t>) </a:t>
            </a:r>
            <a:r>
              <a:rPr lang="en-IN" dirty="0"/>
              <a:t>is a software protocol intended to be used in very simple electronics devices that allows them to communicate interactively over the Internet. It is particularly targeted for small low power sensors, switches, valves and similar components that need to be controlled or supervised remotely, through standard Internet networks. </a:t>
            </a:r>
            <a:endParaRPr lang="en-IN" dirty="0" smtClean="0"/>
          </a:p>
          <a:p>
            <a:r>
              <a:rPr lang="en-IN" b="1" i="1" u="sng" dirty="0" smtClean="0"/>
              <a:t> </a:t>
            </a:r>
          </a:p>
          <a:p>
            <a:r>
              <a:rPr lang="en-IN" b="1" i="1" u="sng" dirty="0" smtClean="0"/>
              <a:t>WebSocket </a:t>
            </a:r>
            <a:r>
              <a:rPr lang="en-IN" dirty="0"/>
              <a:t>standard simplifies much of the complexity around bi-directional web communication and connection management.</a:t>
            </a:r>
            <a:r>
              <a:rPr lang="en-IN" b="1" dirty="0">
                <a:hlinkClick r:id="rId3"/>
              </a:rPr>
              <a:t/>
            </a:r>
            <a:br>
              <a:rPr lang="en-IN" b="1" dirty="0">
                <a:hlinkClick r:id="rId3"/>
              </a:rPr>
            </a:br>
            <a:endParaRPr lang="en-IN" b="1" dirty="0" smtClean="0"/>
          </a:p>
          <a:p>
            <a:r>
              <a:rPr lang="en-IN" b="1" i="1" u="sng" dirty="0" smtClean="0"/>
              <a:t>IPv6</a:t>
            </a:r>
            <a:r>
              <a:rPr lang="en-IN" dirty="0" smtClean="0"/>
              <a:t> </a:t>
            </a:r>
            <a:r>
              <a:rPr lang="en-IN" dirty="0"/>
              <a:t>is an Internet Layer protocol for packet-switched internetworking and provides end-to-end datagram transmission across multiple IP networks.</a:t>
            </a:r>
            <a:br>
              <a:rPr lang="en-IN" dirty="0"/>
            </a:br>
            <a:endParaRPr lang="en-IN" dirty="0" smtClean="0"/>
          </a:p>
          <a:p>
            <a:r>
              <a:rPr lang="en-IN" b="1" i="1" u="sng" dirty="0" smtClean="0"/>
              <a:t>6LoWPAN</a:t>
            </a:r>
            <a:r>
              <a:rPr lang="en-IN" dirty="0" smtClean="0"/>
              <a:t> </a:t>
            </a:r>
            <a:r>
              <a:rPr lang="en-IN" dirty="0"/>
              <a:t>is a acronym of IPv6 over Low power Wireless Personal Area Networks. It is an adaption layer for IPv6 over IEEE802.15.4 links. This protocol operates only in the 2.4 GHz frequency range with 250 kbps transfer rate.</a:t>
            </a:r>
          </a:p>
          <a:p>
            <a:endParaRPr lang="en-IN" dirty="0"/>
          </a:p>
        </p:txBody>
      </p:sp>
    </p:spTree>
    <p:extLst>
      <p:ext uri="{BB962C8B-B14F-4D97-AF65-F5344CB8AC3E}">
        <p14:creationId xmlns:p14="http://schemas.microsoft.com/office/powerpoint/2010/main" val="37095872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42502" y="301409"/>
            <a:ext cx="2708563" cy="923330"/>
          </a:xfrm>
          <a:prstGeom prst="rect">
            <a:avLst/>
          </a:prstGeom>
          <a:noFill/>
        </p:spPr>
        <p:txBody>
          <a:bodyPr wrap="none" lIns="91440" tIns="45720" rIns="91440" bIns="45720">
            <a:spAutoFit/>
          </a:bodyPr>
          <a:lstStyle/>
          <a:p>
            <a:pPr algn="ctr"/>
            <a:r>
              <a:rPr lang="en-US" sz="5400" dirty="0" smtClean="0">
                <a:ln w="0"/>
                <a:effectLst>
                  <a:outerShdw blurRad="38100" dist="19050" dir="2700000" algn="tl" rotWithShape="0">
                    <a:schemeClr val="dk1">
                      <a:alpha val="40000"/>
                    </a:schemeClr>
                  </a:outerShdw>
                </a:effectLst>
              </a:rPr>
              <a:t>Software</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TextBox 1"/>
          <p:cNvSpPr txBox="1"/>
          <p:nvPr/>
        </p:nvSpPr>
        <p:spPr>
          <a:xfrm>
            <a:off x="746974" y="1390918"/>
            <a:ext cx="8500057" cy="2585323"/>
          </a:xfrm>
          <a:prstGeom prst="rect">
            <a:avLst/>
          </a:prstGeom>
          <a:noFill/>
        </p:spPr>
        <p:txBody>
          <a:bodyPr wrap="square" rtlCol="0">
            <a:spAutoFit/>
          </a:bodyPr>
          <a:lstStyle/>
          <a:p>
            <a:r>
              <a:rPr lang="en-IN" b="1" i="1" u="sng" dirty="0"/>
              <a:t>Thingsquare Mist</a:t>
            </a:r>
            <a:r>
              <a:rPr lang="en-IN" b="1" u="sng" dirty="0"/>
              <a:t> </a:t>
            </a:r>
            <a:r>
              <a:rPr lang="en-IN" dirty="0"/>
              <a:t>open source firmware is exceptionally lightweight, battle-proven, and works with multiple microcontrollers with a range of </a:t>
            </a:r>
            <a:r>
              <a:rPr lang="en-IN" dirty="0" smtClean="0"/>
              <a:t>radios</a:t>
            </a:r>
            <a:r>
              <a:rPr lang="en-IN" i="1" dirty="0" smtClean="0"/>
              <a:t> </a:t>
            </a:r>
          </a:p>
          <a:p>
            <a:r>
              <a:rPr lang="en-IN" b="1" i="1" u="sng" dirty="0" smtClean="0"/>
              <a:t>Contiki</a:t>
            </a:r>
            <a:r>
              <a:rPr lang="en-IN" i="1" dirty="0"/>
              <a:t>, </a:t>
            </a:r>
            <a:r>
              <a:rPr lang="en-IN" b="1" i="1" u="sng" dirty="0" smtClean="0"/>
              <a:t>Nodered</a:t>
            </a:r>
            <a:r>
              <a:rPr lang="en-IN" dirty="0"/>
              <a:t>, </a:t>
            </a:r>
            <a:r>
              <a:rPr lang="en-IN" b="1" i="1" u="sng" dirty="0"/>
              <a:t>Thingspeak</a:t>
            </a:r>
            <a:r>
              <a:rPr lang="en-IN" dirty="0"/>
              <a:t> through which </a:t>
            </a:r>
            <a:r>
              <a:rPr lang="en-IN" b="1" u="sng" dirty="0"/>
              <a:t>MATLAB</a:t>
            </a:r>
            <a:r>
              <a:rPr lang="en-IN" dirty="0"/>
              <a:t> can be used for data handling</a:t>
            </a:r>
            <a:r>
              <a:rPr lang="en-IN" i="1" dirty="0"/>
              <a:t>, </a:t>
            </a:r>
            <a:r>
              <a:rPr lang="en-IN" b="1" i="1" u="sng" dirty="0" smtClean="0"/>
              <a:t>Riot </a:t>
            </a:r>
            <a:r>
              <a:rPr lang="en-IN" b="1" i="1" u="sng" dirty="0"/>
              <a:t>OS</a:t>
            </a:r>
            <a:r>
              <a:rPr lang="en-IN" dirty="0"/>
              <a:t> etc. </a:t>
            </a:r>
            <a:endParaRPr lang="en-IN" dirty="0" smtClean="0"/>
          </a:p>
          <a:p>
            <a:endParaRPr lang="en-IN" dirty="0"/>
          </a:p>
          <a:p>
            <a:endParaRPr lang="en-IN" dirty="0" smtClean="0"/>
          </a:p>
          <a:p>
            <a:r>
              <a:rPr lang="en-IN" dirty="0" smtClean="0"/>
              <a:t>All </a:t>
            </a:r>
            <a:r>
              <a:rPr lang="en-IN" dirty="0"/>
              <a:t>these provide software to log sensor generated data and to integrate sensors on gateway devices</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54" y="4296966"/>
            <a:ext cx="2421765" cy="242176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9058" y="3986456"/>
            <a:ext cx="2835888" cy="2835888"/>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49295" y="3594776"/>
            <a:ext cx="3407294" cy="1531016"/>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38216" y="5125792"/>
            <a:ext cx="4012663" cy="1592939"/>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4787" y="4403207"/>
            <a:ext cx="1182476" cy="825616"/>
          </a:xfrm>
          <a:prstGeom prst="rect">
            <a:avLst/>
          </a:prstGeom>
        </p:spPr>
      </p:pic>
    </p:spTree>
    <p:extLst>
      <p:ext uri="{BB962C8B-B14F-4D97-AF65-F5344CB8AC3E}">
        <p14:creationId xmlns:p14="http://schemas.microsoft.com/office/powerpoint/2010/main" val="18166571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1720</TotalTime>
  <Words>1830</Words>
  <Application>Microsoft Office PowerPoint</Application>
  <PresentationFormat>Widescreen</PresentationFormat>
  <Paragraphs>156</Paragraphs>
  <Slides>31</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Akanksha Prasad</dc:creator>
  <cp:lastModifiedBy>Akanksha Prasad</cp:lastModifiedBy>
  <cp:revision>51</cp:revision>
  <dcterms:created xsi:type="dcterms:W3CDTF">2014-10-22T14:49:02Z</dcterms:created>
  <dcterms:modified xsi:type="dcterms:W3CDTF">2014-12-06T08:37:04Z</dcterms:modified>
</cp:coreProperties>
</file>